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handoutMasterIdLst>
    <p:handoutMasterId r:id="rId3"/>
  </p:handoutMasterIdLst>
  <p:sldIdLst>
    <p:sldId id="256" r:id="rId2"/>
  </p:sldIdLst>
  <p:sldSz cx="16202025" cy="25203150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75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75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75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75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75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75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75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75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75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39">
          <p15:clr>
            <a:srgbClr val="A4A3A4"/>
          </p15:clr>
        </p15:guide>
        <p15:guide id="2" pos="510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7E4"/>
    <a:srgbClr val="FF66CC"/>
    <a:srgbClr val="FFFFFF"/>
    <a:srgbClr val="339966"/>
    <a:srgbClr val="FFFFCC"/>
    <a:srgbClr val="FFFF99"/>
    <a:srgbClr val="FAF8E2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88E3F2-5DB8-4C55-86EA-1204D5119780}" v="37" dt="2026-06-03T06:14:50.1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54" autoAdjust="0"/>
    <p:restoredTop sz="99828" autoAdjust="0"/>
  </p:normalViewPr>
  <p:slideViewPr>
    <p:cSldViewPr>
      <p:cViewPr varScale="1">
        <p:scale>
          <a:sx n="15" d="100"/>
          <a:sy n="15" d="100"/>
        </p:scale>
        <p:origin x="2163" y="72"/>
      </p:cViewPr>
      <p:guideLst>
        <p:guide orient="horz" pos="7939"/>
        <p:guide pos="51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4D10C35F-2278-E4F5-BCD3-E24C54A458E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447" cy="495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54" tIns="45578" rIns="91154" bIns="45578" numCol="1" anchor="t" anchorCtr="0" compatLnSpc="1">
            <a:prstTxWarp prst="textNoShape">
              <a:avLst/>
            </a:prstTxWarp>
          </a:bodyPr>
          <a:lstStyle>
            <a:lvl1pPr defTabSz="911720">
              <a:defRPr sz="1200"/>
            </a:lvl1pPr>
          </a:lstStyle>
          <a:p>
            <a:pPr>
              <a:defRPr/>
            </a:pPr>
            <a:endParaRPr lang="zh-CN" altLang="en-GB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EAE28D15-8964-FAEF-8214-B137E684408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230" y="1"/>
            <a:ext cx="2945446" cy="495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54" tIns="45578" rIns="91154" bIns="45578" numCol="1" anchor="t" anchorCtr="0" compatLnSpc="1">
            <a:prstTxWarp prst="textNoShape">
              <a:avLst/>
            </a:prstTxWarp>
          </a:bodyPr>
          <a:lstStyle>
            <a:lvl1pPr algn="r" defTabSz="911720">
              <a:defRPr sz="1200"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53D2FAEF-A797-D21E-FE71-F6F6760CFAD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584"/>
            <a:ext cx="2945447" cy="495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54" tIns="45578" rIns="91154" bIns="45578" numCol="1" anchor="b" anchorCtr="0" compatLnSpc="1">
            <a:prstTxWarp prst="textNoShape">
              <a:avLst/>
            </a:prstTxWarp>
          </a:bodyPr>
          <a:lstStyle>
            <a:lvl1pPr defTabSz="911720">
              <a:defRPr sz="1200"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5B3908E5-F928-BE7C-0852-44AE5506825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230" y="9431584"/>
            <a:ext cx="2945446" cy="495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54" tIns="45578" rIns="91154" bIns="45578" numCol="1" anchor="b" anchorCtr="0" compatLnSpc="1">
            <a:prstTxWarp prst="textNoShape">
              <a:avLst/>
            </a:prstTxWarp>
          </a:bodyPr>
          <a:lstStyle>
            <a:lvl1pPr algn="r" defTabSz="911720">
              <a:defRPr sz="1200"/>
            </a:lvl1pPr>
          </a:lstStyle>
          <a:p>
            <a:pPr>
              <a:defRPr/>
            </a:pPr>
            <a:fld id="{F4FCE3F2-C15A-4115-9287-ED40C50BFDF1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14438" y="7829550"/>
            <a:ext cx="13773150" cy="54022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430463" y="14281150"/>
            <a:ext cx="11341100" cy="64420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913A3FD-6E95-72F3-A624-AAB7951EED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FFDABD6-9176-C9B8-C645-E73A8F858D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40949FD-A5EA-E19D-BA70-93942CD1E4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E8DAF-D832-4862-B8A0-E470C4D14FA4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118492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D7A438E-409D-90D7-0F5E-74F9C620B7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7840175-2C22-31F7-C6AB-60BE090DF7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F89E7FD-5ACD-4136-1B84-9CF26364B7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4C136-FAF3-4EE6-9BEE-4B4A18AC0CE7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772731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544300" y="2239963"/>
            <a:ext cx="3443288" cy="2016283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214438" y="2239963"/>
            <a:ext cx="10177462" cy="2016283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A52FEA-F219-1820-A393-F45DEA7ACA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31708AF-0B29-CE47-4C67-7E070AF7B2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EF25338-DD65-C4A7-7032-FFA39B7818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9916F-9806-47C2-9BCC-92A084A622A3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373444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2285189-6473-76AF-1D02-7573DA7512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DB893B0-D46D-3635-ADCB-462288A7C9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27DEF24-9BB6-2C45-1476-2967A16725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33FF9-9579-48EF-82A1-C8D67059F38A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16184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79525" y="16195675"/>
            <a:ext cx="13771563" cy="500538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79525" y="10682288"/>
            <a:ext cx="13771563" cy="55133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1552E79-1375-419C-2075-5CF9A7F55E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2688211-C8E0-AC3A-4714-0A0CA1B11B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E6DE442-58D1-F03E-3AC5-362CCC0623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2C96C-A5F6-4230-8B7B-D04D5D31D869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788162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214438" y="7278688"/>
            <a:ext cx="6810375" cy="151241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177213" y="7278688"/>
            <a:ext cx="6810375" cy="151241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CA899B-C930-FB32-150E-5C058D3835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139C83-13C9-1DBF-6C71-85AC408C0E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DC5CD4-BD89-0483-5F46-5ECDFAA97F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F72CC-9F5B-4111-9508-7331E1487F68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79822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09625" y="1009650"/>
            <a:ext cx="14582775" cy="4200525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09625" y="5641975"/>
            <a:ext cx="7159625" cy="23510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09625" y="7993063"/>
            <a:ext cx="7159625" cy="145208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8231188" y="5641975"/>
            <a:ext cx="7161212" cy="23510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8231188" y="7993063"/>
            <a:ext cx="7161212" cy="145208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B7A9A35-39BF-08DF-DB42-AD17ACD44C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E123CA2-5816-BC3A-A13C-42CFD8F921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A5F105B-BE53-C946-240D-C2014DE52B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0F61E-FFC3-4482-BDA5-AC708D3FA595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031930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55EAE9B-F583-A400-EEEB-6DD0AC69E1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4247EBE-27B1-3DDA-BA40-B6CDB5FA6D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BE9A4C6-ABF0-7563-36CF-4872DCFB5A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184A5-062C-4458-B52A-FD5B7A28CA08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814505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20F8B57-501C-0918-47C8-4ECADE6FD8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238C0B7-180F-5432-9B30-84D73017F7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DAC2ACE-7DE4-7943-7326-81EAF0F667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0EC1F-89A8-49CC-B8FD-984D2F1A52E2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099536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09625" y="1003300"/>
            <a:ext cx="5330825" cy="4270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334125" y="1003300"/>
            <a:ext cx="9058275" cy="21510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09625" y="5273675"/>
            <a:ext cx="5330825" cy="17240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0ACCA9-9D53-73C7-E659-367B577D49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8456F6-0327-BD2C-C97F-CD19FC9651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94CA1C-20C9-8B39-FE55-458DF0BCB6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CBDB6-221E-41DF-A20F-A3D3C080AB3D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195654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175000" y="17641888"/>
            <a:ext cx="9721850" cy="20828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175000" y="2252663"/>
            <a:ext cx="9721850" cy="151209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175000" y="19724688"/>
            <a:ext cx="9721850" cy="29575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02EA42-47A5-6528-E2F9-6E3D5CD29E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33CE7E-79A5-9E4C-6175-0AD23A6F0A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8FCEC9-103E-00CD-F473-CCC621C543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A3239-BC9F-45BA-85C9-59AF79858333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321981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E8E7233-5DB0-8B49-ECA1-8ED9867C56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14438" y="2239963"/>
            <a:ext cx="13773150" cy="420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22354" tIns="111176" rIns="222354" bIns="11117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8413EFF-0514-EAC2-59B4-6ADFDA5E49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14438" y="7278688"/>
            <a:ext cx="13773150" cy="1512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22354" tIns="111176" rIns="222354" bIns="1111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/>
              <a:t>Click to edit Master text styles</a:t>
            </a:r>
          </a:p>
          <a:p>
            <a:pPr lvl="1"/>
            <a:r>
              <a:rPr lang="en-GB" altLang="zh-CN"/>
              <a:t>Second level</a:t>
            </a:r>
          </a:p>
          <a:p>
            <a:pPr lvl="2"/>
            <a:r>
              <a:rPr lang="en-GB" altLang="zh-CN"/>
              <a:t>Third level</a:t>
            </a:r>
          </a:p>
          <a:p>
            <a:pPr lvl="3"/>
            <a:r>
              <a:rPr lang="en-GB" altLang="zh-CN"/>
              <a:t>Fourth level</a:t>
            </a:r>
          </a:p>
          <a:p>
            <a:pPr lvl="4"/>
            <a:r>
              <a:rPr lang="en-GB" altLang="zh-CN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9D5B4E9-DAFA-19C3-47E9-19CD5320087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14438" y="22963188"/>
            <a:ext cx="3376612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22354" tIns="111176" rIns="222354" bIns="111176" numCol="1" anchor="t" anchorCtr="0" compatLnSpc="1">
            <a:prstTxWarp prst="textNoShape">
              <a:avLst/>
            </a:prstTxWarp>
          </a:bodyPr>
          <a:lstStyle>
            <a:lvl1pPr>
              <a:defRPr sz="3400">
                <a:ea typeface="宋体" pitchFamily="2" charset="-122"/>
              </a:defRPr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20DA620-BF4C-4DC0-1E57-92471EF3613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35613" y="22963188"/>
            <a:ext cx="5130800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22354" tIns="111176" rIns="222354" bIns="111176" numCol="1" anchor="t" anchorCtr="0" compatLnSpc="1">
            <a:prstTxWarp prst="textNoShape">
              <a:avLst/>
            </a:prstTxWarp>
          </a:bodyPr>
          <a:lstStyle>
            <a:lvl1pPr algn="ctr">
              <a:defRPr sz="3400">
                <a:ea typeface="宋体" pitchFamily="2" charset="-122"/>
              </a:defRPr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016AB4E-914A-C323-A844-437656DFD8F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10975" y="22963188"/>
            <a:ext cx="3376613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22354" tIns="111176" rIns="222354" bIns="111176" numCol="1" anchor="t" anchorCtr="0" compatLnSpc="1">
            <a:prstTxWarp prst="textNoShape">
              <a:avLst/>
            </a:prstTxWarp>
          </a:bodyPr>
          <a:lstStyle>
            <a:lvl1pPr algn="r">
              <a:defRPr sz="34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D2A3E613-5A36-41C7-81BC-CBDAF77325CF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224088" rtl="0" eaLnBrk="0" fontAlgn="base" hangingPunct="0">
        <a:spcBef>
          <a:spcPct val="0"/>
        </a:spcBef>
        <a:spcAft>
          <a:spcPct val="0"/>
        </a:spcAft>
        <a:defRPr sz="10700">
          <a:solidFill>
            <a:schemeClr val="tx2"/>
          </a:solidFill>
          <a:latin typeface="+mj-lt"/>
          <a:ea typeface="+mj-ea"/>
          <a:cs typeface="+mj-cs"/>
        </a:defRPr>
      </a:lvl1pPr>
      <a:lvl2pPr algn="ctr" defTabSz="2224088" rtl="0" eaLnBrk="0" fontAlgn="base" hangingPunct="0">
        <a:spcBef>
          <a:spcPct val="0"/>
        </a:spcBef>
        <a:spcAft>
          <a:spcPct val="0"/>
        </a:spcAft>
        <a:defRPr sz="10700">
          <a:solidFill>
            <a:schemeClr val="tx2"/>
          </a:solidFill>
          <a:latin typeface="Times New Roman" pitchFamily="18" charset="0"/>
        </a:defRPr>
      </a:lvl2pPr>
      <a:lvl3pPr algn="ctr" defTabSz="2224088" rtl="0" eaLnBrk="0" fontAlgn="base" hangingPunct="0">
        <a:spcBef>
          <a:spcPct val="0"/>
        </a:spcBef>
        <a:spcAft>
          <a:spcPct val="0"/>
        </a:spcAft>
        <a:defRPr sz="10700">
          <a:solidFill>
            <a:schemeClr val="tx2"/>
          </a:solidFill>
          <a:latin typeface="Times New Roman" pitchFamily="18" charset="0"/>
        </a:defRPr>
      </a:lvl3pPr>
      <a:lvl4pPr algn="ctr" defTabSz="2224088" rtl="0" eaLnBrk="0" fontAlgn="base" hangingPunct="0">
        <a:spcBef>
          <a:spcPct val="0"/>
        </a:spcBef>
        <a:spcAft>
          <a:spcPct val="0"/>
        </a:spcAft>
        <a:defRPr sz="10700">
          <a:solidFill>
            <a:schemeClr val="tx2"/>
          </a:solidFill>
          <a:latin typeface="Times New Roman" pitchFamily="18" charset="0"/>
        </a:defRPr>
      </a:lvl4pPr>
      <a:lvl5pPr algn="ctr" defTabSz="2224088" rtl="0" eaLnBrk="0" fontAlgn="base" hangingPunct="0">
        <a:spcBef>
          <a:spcPct val="0"/>
        </a:spcBef>
        <a:spcAft>
          <a:spcPct val="0"/>
        </a:spcAft>
        <a:defRPr sz="10700">
          <a:solidFill>
            <a:schemeClr val="tx2"/>
          </a:solidFill>
          <a:latin typeface="Times New Roman" pitchFamily="18" charset="0"/>
        </a:defRPr>
      </a:lvl5pPr>
      <a:lvl6pPr marL="457200" algn="ctr" defTabSz="2224088" rtl="0" eaLnBrk="0" fontAlgn="base" hangingPunct="0">
        <a:spcBef>
          <a:spcPct val="0"/>
        </a:spcBef>
        <a:spcAft>
          <a:spcPct val="0"/>
        </a:spcAft>
        <a:defRPr sz="10700">
          <a:solidFill>
            <a:schemeClr val="tx2"/>
          </a:solidFill>
          <a:latin typeface="Times New Roman" pitchFamily="18" charset="0"/>
        </a:defRPr>
      </a:lvl6pPr>
      <a:lvl7pPr marL="914400" algn="ctr" defTabSz="2224088" rtl="0" eaLnBrk="0" fontAlgn="base" hangingPunct="0">
        <a:spcBef>
          <a:spcPct val="0"/>
        </a:spcBef>
        <a:spcAft>
          <a:spcPct val="0"/>
        </a:spcAft>
        <a:defRPr sz="10700">
          <a:solidFill>
            <a:schemeClr val="tx2"/>
          </a:solidFill>
          <a:latin typeface="Times New Roman" pitchFamily="18" charset="0"/>
        </a:defRPr>
      </a:lvl7pPr>
      <a:lvl8pPr marL="1371600" algn="ctr" defTabSz="2224088" rtl="0" eaLnBrk="0" fontAlgn="base" hangingPunct="0">
        <a:spcBef>
          <a:spcPct val="0"/>
        </a:spcBef>
        <a:spcAft>
          <a:spcPct val="0"/>
        </a:spcAft>
        <a:defRPr sz="10700">
          <a:solidFill>
            <a:schemeClr val="tx2"/>
          </a:solidFill>
          <a:latin typeface="Times New Roman" pitchFamily="18" charset="0"/>
        </a:defRPr>
      </a:lvl8pPr>
      <a:lvl9pPr marL="1828800" algn="ctr" defTabSz="2224088" rtl="0" eaLnBrk="0" fontAlgn="base" hangingPunct="0">
        <a:spcBef>
          <a:spcPct val="0"/>
        </a:spcBef>
        <a:spcAft>
          <a:spcPct val="0"/>
        </a:spcAft>
        <a:defRPr sz="10700">
          <a:solidFill>
            <a:schemeClr val="tx2"/>
          </a:solidFill>
          <a:latin typeface="Times New Roman" pitchFamily="18" charset="0"/>
        </a:defRPr>
      </a:lvl9pPr>
    </p:titleStyle>
    <p:bodyStyle>
      <a:lvl1pPr marL="835025" indent="-835025" algn="l" defTabSz="2224088" rtl="0" eaLnBrk="0" fontAlgn="base" hangingPunct="0">
        <a:spcBef>
          <a:spcPct val="20000"/>
        </a:spcBef>
        <a:spcAft>
          <a:spcPct val="0"/>
        </a:spcAft>
        <a:buChar char="•"/>
        <a:defRPr sz="7800">
          <a:solidFill>
            <a:schemeClr val="tx1"/>
          </a:solidFill>
          <a:latin typeface="+mn-lt"/>
          <a:ea typeface="+mn-ea"/>
          <a:cs typeface="+mn-cs"/>
        </a:defRPr>
      </a:lvl1pPr>
      <a:lvl2pPr marL="1806575" indent="-695325" algn="l" defTabSz="2224088" rtl="0" eaLnBrk="0" fontAlgn="base" hangingPunct="0">
        <a:spcBef>
          <a:spcPct val="20000"/>
        </a:spcBef>
        <a:spcAft>
          <a:spcPct val="0"/>
        </a:spcAft>
        <a:buChar char="–"/>
        <a:defRPr sz="6800">
          <a:solidFill>
            <a:schemeClr val="tx1"/>
          </a:solidFill>
          <a:latin typeface="+mn-lt"/>
        </a:defRPr>
      </a:lvl2pPr>
      <a:lvl3pPr marL="2779713" indent="-555625" algn="l" defTabSz="2224088" rtl="0" eaLnBrk="0" fontAlgn="base" hangingPunct="0">
        <a:spcBef>
          <a:spcPct val="20000"/>
        </a:spcBef>
        <a:spcAft>
          <a:spcPct val="0"/>
        </a:spcAft>
        <a:buChar char="•"/>
        <a:defRPr sz="5900">
          <a:solidFill>
            <a:schemeClr val="tx1"/>
          </a:solidFill>
          <a:latin typeface="+mn-lt"/>
        </a:defRPr>
      </a:lvl3pPr>
      <a:lvl4pPr marL="3892550" indent="-557213" algn="l" defTabSz="2224088" rtl="0" eaLnBrk="0" fontAlgn="base" hangingPunct="0">
        <a:spcBef>
          <a:spcPct val="20000"/>
        </a:spcBef>
        <a:spcAft>
          <a:spcPct val="0"/>
        </a:spcAft>
        <a:buChar char="–"/>
        <a:defRPr sz="4900">
          <a:solidFill>
            <a:schemeClr val="tx1"/>
          </a:solidFill>
          <a:latin typeface="+mn-lt"/>
        </a:defRPr>
      </a:lvl4pPr>
      <a:lvl5pPr marL="5003800" indent="-557213" algn="l" defTabSz="2224088" rtl="0" eaLnBrk="0" fontAlgn="base" hangingPunct="0">
        <a:spcBef>
          <a:spcPct val="20000"/>
        </a:spcBef>
        <a:spcAft>
          <a:spcPct val="0"/>
        </a:spcAft>
        <a:buChar char="»"/>
        <a:defRPr sz="4900">
          <a:solidFill>
            <a:schemeClr val="tx1"/>
          </a:solidFill>
          <a:latin typeface="+mn-lt"/>
        </a:defRPr>
      </a:lvl5pPr>
      <a:lvl6pPr marL="5461000" indent="-557213" algn="l" defTabSz="2224088" rtl="0" eaLnBrk="0" fontAlgn="base" hangingPunct="0">
        <a:spcBef>
          <a:spcPct val="20000"/>
        </a:spcBef>
        <a:spcAft>
          <a:spcPct val="0"/>
        </a:spcAft>
        <a:buChar char="»"/>
        <a:defRPr sz="4900">
          <a:solidFill>
            <a:schemeClr val="tx1"/>
          </a:solidFill>
          <a:latin typeface="+mn-lt"/>
        </a:defRPr>
      </a:lvl6pPr>
      <a:lvl7pPr marL="5918200" indent="-557213" algn="l" defTabSz="2224088" rtl="0" eaLnBrk="0" fontAlgn="base" hangingPunct="0">
        <a:spcBef>
          <a:spcPct val="20000"/>
        </a:spcBef>
        <a:spcAft>
          <a:spcPct val="0"/>
        </a:spcAft>
        <a:buChar char="»"/>
        <a:defRPr sz="4900">
          <a:solidFill>
            <a:schemeClr val="tx1"/>
          </a:solidFill>
          <a:latin typeface="+mn-lt"/>
        </a:defRPr>
      </a:lvl7pPr>
      <a:lvl8pPr marL="6375400" indent="-557213" algn="l" defTabSz="2224088" rtl="0" eaLnBrk="0" fontAlgn="base" hangingPunct="0">
        <a:spcBef>
          <a:spcPct val="20000"/>
        </a:spcBef>
        <a:spcAft>
          <a:spcPct val="0"/>
        </a:spcAft>
        <a:buChar char="»"/>
        <a:defRPr sz="4900">
          <a:solidFill>
            <a:schemeClr val="tx1"/>
          </a:solidFill>
          <a:latin typeface="+mn-lt"/>
        </a:defRPr>
      </a:lvl8pPr>
      <a:lvl9pPr marL="6832600" indent="-557213" algn="l" defTabSz="2224088" rtl="0" eaLnBrk="0" fontAlgn="base" hangingPunct="0">
        <a:spcBef>
          <a:spcPct val="20000"/>
        </a:spcBef>
        <a:spcAft>
          <a:spcPct val="0"/>
        </a:spcAft>
        <a:buChar char="»"/>
        <a:defRPr sz="49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2.emf"/><Relationship Id="rId7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emf"/><Relationship Id="rId10" Type="http://schemas.openxmlformats.org/officeDocument/2006/relationships/image" Target="../media/image7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8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331">
            <a:extLst>
              <a:ext uri="{FF2B5EF4-FFF2-40B4-BE49-F238E27FC236}">
                <a16:creationId xmlns:a16="http://schemas.microsoft.com/office/drawing/2014/main" id="{9D7F9380-EE3F-3A65-DF67-C5AD13827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4" t="7292" r="4951" b="7813"/>
          <a:stretch>
            <a:fillRect/>
          </a:stretch>
        </p:blipFill>
        <p:spPr bwMode="auto">
          <a:xfrm>
            <a:off x="620713" y="19734213"/>
            <a:ext cx="337185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A9BCF886-A893-6388-B1BA-FD2E38E5DE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98625" y="25400"/>
            <a:ext cx="12739688" cy="1289050"/>
          </a:xfrm>
        </p:spPr>
        <p:txBody>
          <a:bodyPr/>
          <a:lstStyle/>
          <a:p>
            <a:r>
              <a:rPr lang="en-US" altLang="zh-CN" sz="3000" b="1" dirty="0">
                <a:solidFill>
                  <a:srgbClr val="339966"/>
                </a:solidFill>
                <a:ea typeface="宋体" panose="02010600030101010101" pitchFamily="2" charset="-122"/>
              </a:rPr>
              <a:t>The Title of the Paper in International Scientific Conference</a:t>
            </a:r>
            <a:r>
              <a:rPr lang="lv-LV" altLang="zh-CN" sz="3000" b="1" dirty="0">
                <a:solidFill>
                  <a:srgbClr val="339966"/>
                </a:solidFill>
                <a:ea typeface="宋体" panose="02010600030101010101" pitchFamily="2" charset="-122"/>
              </a:rPr>
              <a:t> </a:t>
            </a:r>
            <a:r>
              <a:rPr lang="en-US" altLang="zh-CN" sz="3000" b="1" dirty="0">
                <a:solidFill>
                  <a:srgbClr val="339966"/>
                </a:solidFill>
                <a:ea typeface="宋体" panose="02010600030101010101" pitchFamily="2" charset="-122"/>
              </a:rPr>
              <a:t>Secure Systems Design and Technology Development (30 point font, bold letters)</a:t>
            </a:r>
            <a:endParaRPr lang="en-GB" altLang="zh-CN" sz="3000" b="1" dirty="0">
              <a:solidFill>
                <a:srgbClr val="339966"/>
              </a:solidFill>
              <a:ea typeface="宋体" panose="02010600030101010101" pitchFamily="2" charset="-122"/>
            </a:endParaRPr>
          </a:p>
        </p:txBody>
      </p:sp>
      <p:graphicFrame>
        <p:nvGraphicFramePr>
          <p:cNvPr id="11651" name="Group 7555">
            <a:extLst>
              <a:ext uri="{FF2B5EF4-FFF2-40B4-BE49-F238E27FC236}">
                <a16:creationId xmlns:a16="http://schemas.microsoft.com/office/drawing/2014/main" id="{6CB6C315-5EF1-71FF-8BF4-E7AB6A2E774B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823913" y="22496463"/>
          <a:ext cx="6804025" cy="1338263"/>
        </p:xfrm>
        <a:graphic>
          <a:graphicData uri="http://schemas.openxmlformats.org/drawingml/2006/table">
            <a:tbl>
              <a:tblPr/>
              <a:tblGrid>
                <a:gridCol w="1166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1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3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5631">
                <a:tc>
                  <a:txBody>
                    <a:bodyPr/>
                    <a:lstStyle/>
                    <a:p>
                      <a:pPr marL="0" marR="0" lvl="0" indent="0" algn="ctr" defTabSz="9747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Model</a:t>
                      </a:r>
                    </a:p>
                  </a:txBody>
                  <a:tcPr marL="97475" marR="97475" marT="48738" marB="48738" anchor="ctr" horzOverflow="overflow">
                    <a:lnL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747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Feature extraction</a:t>
                      </a:r>
                    </a:p>
                  </a:txBody>
                  <a:tcPr marL="97475" marR="97475" marT="48738" marB="48738" anchor="ctr" horzOverflow="overflow">
                    <a:lnL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747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Reprocessing</a:t>
                      </a:r>
                    </a:p>
                  </a:txBody>
                  <a:tcPr marL="97475" marR="97475" marT="48738" marB="48738" anchor="ctr" horzOverflow="overflow">
                    <a:lnL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747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Classification</a:t>
                      </a:r>
                    </a:p>
                  </a:txBody>
                  <a:tcPr marL="97475" marR="97475" marT="48738" marB="48738" anchor="ctr" horzOverflow="overflow">
                    <a:lnL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316">
                <a:tc>
                  <a:txBody>
                    <a:bodyPr/>
                    <a:lstStyle/>
                    <a:p>
                      <a:pPr marL="0" marR="0" lvl="0" indent="0" algn="ctr" defTabSz="9747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KNN</a:t>
                      </a:r>
                    </a:p>
                  </a:txBody>
                  <a:tcPr marL="97475" marR="97475" marT="48738" marB="48738" anchor="ctr" horzOverflow="overflow">
                    <a:lnL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747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&gt;200,000 flops</a:t>
                      </a:r>
                    </a:p>
                  </a:txBody>
                  <a:tcPr marL="97475" marR="97475" marT="48738" marB="48738" anchor="ctr" horzOverflow="overflow">
                    <a:lnL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747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~10 flops</a:t>
                      </a:r>
                    </a:p>
                  </a:txBody>
                  <a:tcPr marL="97475" marR="97475" marT="48738" marB="48738" anchor="ctr" horzOverflow="overflow">
                    <a:lnL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747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~200 flops</a:t>
                      </a:r>
                    </a:p>
                  </a:txBody>
                  <a:tcPr marL="97475" marR="97475" marT="48738" marB="48738" anchor="ctr" horzOverflow="overflow">
                    <a:lnL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316">
                <a:tc>
                  <a:txBody>
                    <a:bodyPr/>
                    <a:lstStyle/>
                    <a:p>
                      <a:pPr marL="0" marR="0" lvl="0" indent="0" algn="ctr" defTabSz="9747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NN</a:t>
                      </a:r>
                    </a:p>
                  </a:txBody>
                  <a:tcPr marL="97475" marR="97475" marT="48738" marB="48738" anchor="ctr" horzOverflow="overflow">
                    <a:lnL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747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~10,000 flops</a:t>
                      </a:r>
                    </a:p>
                  </a:txBody>
                  <a:tcPr marL="97475" marR="97475" marT="48738" marB="48738" anchor="ctr" horzOverflow="overflow">
                    <a:lnL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097" name="Rectangle 12">
            <a:extLst>
              <a:ext uri="{FF2B5EF4-FFF2-40B4-BE49-F238E27FC236}">
                <a16:creationId xmlns:a16="http://schemas.microsoft.com/office/drawing/2014/main" id="{19B2A0BF-23E5-A96E-54BC-7EBAEDF6CB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6100" y="1101725"/>
            <a:ext cx="10055225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22354" tIns="111176" rIns="222354" bIns="111176" anchor="ctr"/>
          <a:lstStyle>
            <a:lvl1pPr defTabSz="2224088">
              <a:spcBef>
                <a:spcPct val="20000"/>
              </a:spcBef>
              <a:buChar char="•"/>
              <a:defRPr sz="7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224088">
              <a:spcBef>
                <a:spcPct val="20000"/>
              </a:spcBef>
              <a:buChar char="–"/>
              <a:defRPr sz="6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224088">
              <a:spcBef>
                <a:spcPct val="20000"/>
              </a:spcBef>
              <a:buChar char="•"/>
              <a:defRPr sz="5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224088">
              <a:spcBef>
                <a:spcPct val="20000"/>
              </a:spcBef>
              <a:buChar char="–"/>
              <a:defRPr sz="4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224088">
              <a:spcBef>
                <a:spcPct val="20000"/>
              </a:spcBef>
              <a:buChar char="»"/>
              <a:defRPr sz="4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2240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2240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2240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2240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zh-CN" sz="2400" b="1" dirty="0">
                <a:solidFill>
                  <a:srgbClr val="339966"/>
                </a:solidFill>
                <a:ea typeface="宋体" panose="02010600030101010101" pitchFamily="2" charset="-122"/>
              </a:rPr>
              <a:t>Names of the Authors (24 point font, bold letters)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zh-CN" sz="2000" dirty="0">
                <a:solidFill>
                  <a:srgbClr val="339966"/>
                </a:solidFill>
                <a:ea typeface="宋体" panose="02010600030101010101" pitchFamily="2" charset="-122"/>
              </a:rPr>
              <a:t>Authors’ Affiliation(s) (20 point font)</a:t>
            </a:r>
            <a:endParaRPr lang="en-US" altLang="zh-CN" sz="2000" dirty="0">
              <a:solidFill>
                <a:srgbClr val="339966"/>
              </a:solidFill>
              <a:ea typeface="宋体" panose="02010600030101010101" pitchFamily="2" charset="-122"/>
            </a:endParaRPr>
          </a:p>
        </p:txBody>
      </p:sp>
      <p:sp>
        <p:nvSpPr>
          <p:cNvPr id="3098" name="Text Box 109">
            <a:extLst>
              <a:ext uri="{FF2B5EF4-FFF2-40B4-BE49-F238E27FC236}">
                <a16:creationId xmlns:a16="http://schemas.microsoft.com/office/drawing/2014/main" id="{20DC3AAD-0FC5-1EE8-8236-0781436B8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950" y="325438"/>
            <a:ext cx="19446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073" tIns="23036" rIns="46073" bIns="23036">
            <a:spAutoFit/>
          </a:bodyPr>
          <a:lstStyle>
            <a:lvl1pPr defTabSz="460375"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60375"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60375"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60375"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60375"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60375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60375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60375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60375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GB" altLang="zh-CN" sz="2000" b="1" dirty="0">
                <a:solidFill>
                  <a:srgbClr val="FF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ID: </a:t>
            </a:r>
            <a:r>
              <a:rPr lang="lv-LV" altLang="zh-CN" sz="2000" b="1" dirty="0">
                <a:solidFill>
                  <a:srgbClr val="FF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X</a:t>
            </a:r>
            <a:r>
              <a:rPr lang="en-US" altLang="zh-CN" sz="2000" b="1" dirty="0">
                <a:solidFill>
                  <a:srgbClr val="FF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X</a:t>
            </a:r>
            <a:r>
              <a:rPr lang="en-GB" altLang="zh-CN" sz="2000" b="1" dirty="0">
                <a:solidFill>
                  <a:srgbClr val="FF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XX</a:t>
            </a:r>
          </a:p>
        </p:txBody>
      </p:sp>
      <p:sp>
        <p:nvSpPr>
          <p:cNvPr id="3099" name="Text Box 378">
            <a:extLst>
              <a:ext uri="{FF2B5EF4-FFF2-40B4-BE49-F238E27FC236}">
                <a16:creationId xmlns:a16="http://schemas.microsoft.com/office/drawing/2014/main" id="{86800C1D-3A26-750D-09EB-89C117AA76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868" y="24277639"/>
            <a:ext cx="3240087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073" tIns="23036" rIns="46073" bIns="23036">
            <a:spAutoFit/>
          </a:bodyPr>
          <a:lstStyle>
            <a:lvl1pPr defTabSz="460375"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60375"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60375"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60375"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60375"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60375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60375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60375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60375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GB" altLang="zh-CN" sz="1600" b="1" dirty="0">
                <a:solidFill>
                  <a:srgbClr val="339966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Author email: XXX@XX.XX</a:t>
            </a:r>
            <a:endParaRPr lang="en-GB" altLang="zh-CN" sz="1600" dirty="0">
              <a:solidFill>
                <a:srgbClr val="339966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100" name="Text Box 485">
            <a:extLst>
              <a:ext uri="{FF2B5EF4-FFF2-40B4-BE49-F238E27FC236}">
                <a16:creationId xmlns:a16="http://schemas.microsoft.com/office/drawing/2014/main" id="{999A34AB-FA3B-AA41-1472-C46CC6BB7F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2150" y="2232025"/>
            <a:ext cx="7416800" cy="2597182"/>
          </a:xfrm>
          <a:prstGeom prst="rect">
            <a:avLst/>
          </a:prstGeom>
          <a:noFill/>
          <a:ln>
            <a:noFill/>
          </a:ln>
        </p:spPr>
        <p:txBody>
          <a:bodyPr lIns="65084" tIns="32542" rIns="65084" bIns="32542">
            <a:spAutoFit/>
          </a:bodyPr>
          <a:lstStyle>
            <a:lvl1pPr defTabSz="650875"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50875"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50875"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50875"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50875"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50875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50875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50875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50875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400"/>
              </a:spcBef>
              <a:spcAft>
                <a:spcPts val="900"/>
              </a:spcAft>
              <a:defRPr/>
            </a:pPr>
            <a:r>
              <a:rPr lang="en-GB" altLang="zh-CN" sz="2200" b="1" dirty="0">
                <a:solidFill>
                  <a:srgbClr val="339966"/>
                </a:solidFill>
                <a:ea typeface="宋体" panose="02010600030101010101" pitchFamily="2" charset="-122"/>
              </a:rPr>
              <a:t>IV. Experiments</a:t>
            </a:r>
          </a:p>
          <a:p>
            <a:pPr algn="just">
              <a:defRPr/>
            </a:pPr>
            <a:r>
              <a:rPr lang="en-US" altLang="zh-CN" sz="1700" dirty="0">
                <a:solidFill>
                  <a:srgbClr val="339966"/>
                </a:solidFill>
                <a:ea typeface="宋体" panose="02010600030101010101" pitchFamily="2" charset="-122"/>
              </a:rPr>
              <a:t>The International Scientific Conference Secure Systems Design and Technology Development (SysTechDev2026) will be held from </a:t>
            </a:r>
            <a:r>
              <a:rPr lang="lv-LV" altLang="zh-CN" sz="1700" dirty="0">
                <a:solidFill>
                  <a:srgbClr val="339966"/>
                </a:solidFill>
                <a:ea typeface="宋体" panose="02010600030101010101" pitchFamily="2" charset="-122"/>
              </a:rPr>
              <a:t>25</a:t>
            </a:r>
            <a:r>
              <a:rPr lang="en-US" altLang="zh-CN" sz="1700" dirty="0">
                <a:solidFill>
                  <a:srgbClr val="339966"/>
                </a:solidFill>
                <a:ea typeface="宋体" panose="02010600030101010101" pitchFamily="2" charset="-122"/>
              </a:rPr>
              <a:t> to </a:t>
            </a:r>
            <a:r>
              <a:rPr lang="lv-LV" altLang="zh-CN" sz="1700" dirty="0">
                <a:solidFill>
                  <a:srgbClr val="339966"/>
                </a:solidFill>
                <a:ea typeface="宋体" panose="02010600030101010101" pitchFamily="2" charset="-122"/>
              </a:rPr>
              <a:t>26</a:t>
            </a:r>
            <a:r>
              <a:rPr lang="en-US" altLang="zh-CN" sz="1700" dirty="0">
                <a:solidFill>
                  <a:srgbClr val="339966"/>
                </a:solidFill>
                <a:ea typeface="宋体" panose="02010600030101010101" pitchFamily="2" charset="-122"/>
              </a:rPr>
              <a:t> </a:t>
            </a:r>
            <a:r>
              <a:rPr lang="lv-LV" altLang="zh-CN" sz="1700" dirty="0" err="1">
                <a:solidFill>
                  <a:srgbClr val="339966"/>
                </a:solidFill>
                <a:ea typeface="宋体" panose="02010600030101010101" pitchFamily="2" charset="-122"/>
              </a:rPr>
              <a:t>June</a:t>
            </a:r>
            <a:r>
              <a:rPr lang="lv-LV" altLang="zh-CN" sz="1700" dirty="0">
                <a:solidFill>
                  <a:srgbClr val="339966"/>
                </a:solidFill>
                <a:ea typeface="宋体" panose="02010600030101010101" pitchFamily="2" charset="-122"/>
              </a:rPr>
              <a:t> </a:t>
            </a:r>
            <a:r>
              <a:rPr lang="en-US" altLang="zh-CN" sz="1700" dirty="0">
                <a:solidFill>
                  <a:srgbClr val="339966"/>
                </a:solidFill>
                <a:ea typeface="宋体" panose="02010600030101010101" pitchFamily="2" charset="-122"/>
              </a:rPr>
              <a:t>202</a:t>
            </a:r>
            <a:r>
              <a:rPr lang="lv-LV" altLang="zh-CN" sz="1700" dirty="0">
                <a:solidFill>
                  <a:srgbClr val="339966"/>
                </a:solidFill>
                <a:ea typeface="宋体" panose="02010600030101010101" pitchFamily="2" charset="-122"/>
              </a:rPr>
              <a:t>6</a:t>
            </a:r>
            <a:r>
              <a:rPr lang="en-US" altLang="zh-CN" sz="1700" dirty="0">
                <a:solidFill>
                  <a:srgbClr val="339966"/>
                </a:solidFill>
                <a:ea typeface="宋体" panose="02010600030101010101" pitchFamily="2" charset="-122"/>
              </a:rPr>
              <a:t> in</a:t>
            </a:r>
            <a:r>
              <a:rPr lang="lv-LV" altLang="zh-CN" sz="1700" dirty="0">
                <a:solidFill>
                  <a:srgbClr val="339966"/>
                </a:solidFill>
                <a:ea typeface="宋体" panose="02010600030101010101" pitchFamily="2" charset="-122"/>
              </a:rPr>
              <a:t> </a:t>
            </a:r>
            <a:r>
              <a:rPr lang="en-US" altLang="zh-CN" sz="1700" dirty="0">
                <a:solidFill>
                  <a:srgbClr val="339966"/>
                </a:solidFill>
                <a:ea typeface="宋体" panose="02010600030101010101" pitchFamily="2" charset="-122"/>
              </a:rPr>
              <a:t>''Vasil Levski'' National Military University, Veliko </a:t>
            </a:r>
            <a:r>
              <a:rPr lang="en-US" altLang="zh-CN" sz="1700" dirty="0" err="1">
                <a:solidFill>
                  <a:srgbClr val="339966"/>
                </a:solidFill>
                <a:ea typeface="宋体" panose="02010600030101010101" pitchFamily="2" charset="-122"/>
              </a:rPr>
              <a:t>Tarnovo</a:t>
            </a:r>
            <a:r>
              <a:rPr lang="lv-LV" altLang="zh-CN" sz="1700" dirty="0">
                <a:solidFill>
                  <a:srgbClr val="339966"/>
                </a:solidFill>
                <a:ea typeface="宋体" panose="02010600030101010101" pitchFamily="2" charset="-122"/>
              </a:rPr>
              <a:t>,</a:t>
            </a:r>
            <a:r>
              <a:rPr lang="en-US" altLang="zh-CN" sz="1700" dirty="0">
                <a:solidFill>
                  <a:srgbClr val="339966"/>
                </a:solidFill>
                <a:ea typeface="宋体" panose="02010600030101010101" pitchFamily="2" charset="-122"/>
              </a:rPr>
              <a:t> </a:t>
            </a:r>
            <a:r>
              <a:rPr lang="lv-LV" altLang="zh-CN" sz="1700" dirty="0" err="1">
                <a:solidFill>
                  <a:srgbClr val="339966"/>
                </a:solidFill>
                <a:ea typeface="宋体" panose="02010600030101010101" pitchFamily="2" charset="-122"/>
              </a:rPr>
              <a:t>Bulgaria</a:t>
            </a:r>
            <a:r>
              <a:rPr lang="en-US" altLang="zh-CN" sz="1700" dirty="0">
                <a:solidFill>
                  <a:srgbClr val="339966"/>
                </a:solidFill>
                <a:ea typeface="宋体" panose="02010600030101010101" pitchFamily="2" charset="-122"/>
              </a:rPr>
              <a:t>. SysTechDev2026 is cosponsored by </a:t>
            </a:r>
            <a:r>
              <a:rPr lang="lv-LV" altLang="zh-CN" sz="1700" dirty="0" err="1">
                <a:solidFill>
                  <a:srgbClr val="339966"/>
                </a:solidFill>
                <a:ea typeface="宋体" panose="02010600030101010101" pitchFamily="2" charset="-122"/>
              </a:rPr>
              <a:t>the</a:t>
            </a:r>
            <a:r>
              <a:rPr lang="en-US" altLang="zh-CN" sz="1700" dirty="0">
                <a:solidFill>
                  <a:srgbClr val="339966"/>
                </a:solidFill>
                <a:ea typeface="宋体" panose="02010600030101010101" pitchFamily="2" charset="-122"/>
              </a:rPr>
              <a:t> </a:t>
            </a:r>
            <a:r>
              <a:rPr lang="lv-LV" altLang="zh-CN" sz="1700" dirty="0">
                <a:solidFill>
                  <a:srgbClr val="339966"/>
                </a:solidFill>
                <a:ea typeface="宋体" panose="02010600030101010101" pitchFamily="2" charset="-122"/>
              </a:rPr>
              <a:t>Estonian </a:t>
            </a:r>
            <a:r>
              <a:rPr lang="lv-LV" altLang="zh-CN" sz="1700" dirty="0" err="1">
                <a:solidFill>
                  <a:srgbClr val="339966"/>
                </a:solidFill>
                <a:ea typeface="宋体" panose="02010600030101010101" pitchFamily="2" charset="-122"/>
              </a:rPr>
              <a:t>University</a:t>
            </a:r>
            <a:r>
              <a:rPr lang="lv-LV" altLang="zh-CN" sz="1700" dirty="0">
                <a:solidFill>
                  <a:srgbClr val="339966"/>
                </a:solidFill>
                <a:ea typeface="宋体" panose="02010600030101010101" pitchFamily="2" charset="-122"/>
              </a:rPr>
              <a:t> </a:t>
            </a:r>
            <a:r>
              <a:rPr lang="lv-LV" altLang="zh-CN" sz="1700" dirty="0" err="1">
                <a:solidFill>
                  <a:srgbClr val="339966"/>
                </a:solidFill>
                <a:ea typeface="宋体" panose="02010600030101010101" pitchFamily="2" charset="-122"/>
              </a:rPr>
              <a:t>of</a:t>
            </a:r>
            <a:r>
              <a:rPr lang="lv-LV" altLang="zh-CN" sz="1700" dirty="0">
                <a:solidFill>
                  <a:srgbClr val="339966"/>
                </a:solidFill>
                <a:ea typeface="宋体" panose="02010600030101010101" pitchFamily="2" charset="-122"/>
              </a:rPr>
              <a:t> </a:t>
            </a:r>
            <a:r>
              <a:rPr lang="lv-LV" altLang="zh-CN" sz="1700" dirty="0" err="1">
                <a:solidFill>
                  <a:srgbClr val="339966"/>
                </a:solidFill>
                <a:ea typeface="宋体" panose="02010600030101010101" pitchFamily="2" charset="-122"/>
              </a:rPr>
              <a:t>Lifesciences</a:t>
            </a:r>
            <a:r>
              <a:rPr lang="lv-LV" altLang="zh-CN" sz="1700" dirty="0">
                <a:solidFill>
                  <a:srgbClr val="339966"/>
                </a:solidFill>
                <a:ea typeface="宋体" panose="02010600030101010101" pitchFamily="2" charset="-122"/>
              </a:rPr>
              <a:t>, </a:t>
            </a:r>
            <a:r>
              <a:rPr lang="lv-LV" altLang="zh-CN" sz="1700" dirty="0" err="1">
                <a:solidFill>
                  <a:srgbClr val="339966"/>
                </a:solidFill>
                <a:ea typeface="宋体" panose="02010600030101010101" pitchFamily="2" charset="-122"/>
              </a:rPr>
              <a:t>Estonia</a:t>
            </a:r>
            <a:r>
              <a:rPr lang="lv-LV" altLang="zh-CN" sz="1700" dirty="0">
                <a:solidFill>
                  <a:srgbClr val="339966"/>
                </a:solidFill>
                <a:ea typeface="宋体" panose="02010600030101010101" pitchFamily="2" charset="-122"/>
              </a:rPr>
              <a:t>, </a:t>
            </a:r>
            <a:r>
              <a:rPr lang="lv-LV" altLang="zh-CN" sz="1700" dirty="0" err="1">
                <a:solidFill>
                  <a:srgbClr val="339966"/>
                </a:solidFill>
                <a:ea typeface="宋体" panose="02010600030101010101" pitchFamily="2" charset="-122"/>
              </a:rPr>
              <a:t>and</a:t>
            </a:r>
            <a:r>
              <a:rPr lang="lv-LV" altLang="zh-CN" sz="1700" dirty="0">
                <a:solidFill>
                  <a:srgbClr val="339966"/>
                </a:solidFill>
                <a:ea typeface="宋体" panose="02010600030101010101" pitchFamily="2" charset="-122"/>
              </a:rPr>
              <a:t> Vidzeme </a:t>
            </a:r>
            <a:r>
              <a:rPr lang="lv-LV" altLang="zh-CN" sz="1700" dirty="0" err="1">
                <a:solidFill>
                  <a:srgbClr val="339966"/>
                </a:solidFill>
                <a:ea typeface="宋体" panose="02010600030101010101" pitchFamily="2" charset="-122"/>
              </a:rPr>
              <a:t>University</a:t>
            </a:r>
            <a:r>
              <a:rPr lang="lv-LV" altLang="zh-CN" sz="1700" dirty="0">
                <a:solidFill>
                  <a:srgbClr val="339966"/>
                </a:solidFill>
                <a:ea typeface="宋体" panose="02010600030101010101" pitchFamily="2" charset="-122"/>
              </a:rPr>
              <a:t> </a:t>
            </a:r>
            <a:r>
              <a:rPr lang="lv-LV" altLang="zh-CN" sz="1700" dirty="0" err="1">
                <a:solidFill>
                  <a:srgbClr val="339966"/>
                </a:solidFill>
                <a:ea typeface="宋体" panose="02010600030101010101" pitchFamily="2" charset="-122"/>
              </a:rPr>
              <a:t>of</a:t>
            </a:r>
            <a:r>
              <a:rPr lang="lv-LV" altLang="zh-CN" sz="1700" dirty="0">
                <a:solidFill>
                  <a:srgbClr val="339966"/>
                </a:solidFill>
                <a:ea typeface="宋体" panose="02010600030101010101" pitchFamily="2" charset="-122"/>
              </a:rPr>
              <a:t> </a:t>
            </a:r>
            <a:r>
              <a:rPr lang="lv-LV" altLang="zh-CN" sz="1700" dirty="0" err="1">
                <a:solidFill>
                  <a:srgbClr val="339966"/>
                </a:solidFill>
                <a:ea typeface="宋体" panose="02010600030101010101" pitchFamily="2" charset="-122"/>
              </a:rPr>
              <a:t>Applied</a:t>
            </a:r>
            <a:r>
              <a:rPr lang="lv-LV" altLang="zh-CN" sz="1700" dirty="0">
                <a:solidFill>
                  <a:srgbClr val="339966"/>
                </a:solidFill>
                <a:ea typeface="宋体" panose="02010600030101010101" pitchFamily="2" charset="-122"/>
              </a:rPr>
              <a:t> </a:t>
            </a:r>
            <a:r>
              <a:rPr lang="lv-LV" altLang="zh-CN" sz="1700" dirty="0" err="1">
                <a:solidFill>
                  <a:srgbClr val="339966"/>
                </a:solidFill>
                <a:ea typeface="宋体" panose="02010600030101010101" pitchFamily="2" charset="-122"/>
              </a:rPr>
              <a:t>Sciences</a:t>
            </a:r>
            <a:r>
              <a:rPr lang="lv-LV" altLang="zh-CN" sz="1700" dirty="0">
                <a:solidFill>
                  <a:srgbClr val="339966"/>
                </a:solidFill>
                <a:ea typeface="宋体" panose="02010600030101010101" pitchFamily="2" charset="-122"/>
              </a:rPr>
              <a:t>, Latvia</a:t>
            </a:r>
            <a:r>
              <a:rPr lang="en-US" altLang="zh-CN" sz="1700" dirty="0">
                <a:solidFill>
                  <a:srgbClr val="339966"/>
                </a:solidFill>
                <a:ea typeface="宋体" panose="02010600030101010101" pitchFamily="2" charset="-122"/>
              </a:rPr>
              <a:t>. </a:t>
            </a:r>
            <a:endParaRPr lang="en-GB" altLang="zh-CN" sz="1700" dirty="0">
              <a:solidFill>
                <a:srgbClr val="339966"/>
              </a:solidFill>
              <a:ea typeface="宋体" panose="02010600030101010101" pitchFamily="2" charset="-122"/>
            </a:endParaRPr>
          </a:p>
          <a:p>
            <a:pPr>
              <a:defRPr/>
            </a:pPr>
            <a:endParaRPr lang="en-GB" altLang="zh-CN" sz="800" dirty="0">
              <a:solidFill>
                <a:srgbClr val="339966"/>
              </a:solidFill>
              <a:ea typeface="宋体" panose="02010600030101010101" pitchFamily="2" charset="-122"/>
            </a:endParaRPr>
          </a:p>
          <a:p>
            <a:pPr algn="just">
              <a:defRPr/>
            </a:pPr>
            <a:endParaRPr lang="en-US" altLang="zh-CN" sz="800" dirty="0">
              <a:solidFill>
                <a:srgbClr val="339966"/>
              </a:solidFill>
              <a:ea typeface="宋体" panose="02010600030101010101" pitchFamily="2" charset="-122"/>
            </a:endParaRPr>
          </a:p>
          <a:p>
            <a:pPr algn="just">
              <a:defRPr/>
            </a:pPr>
            <a:r>
              <a:rPr lang="en-US" altLang="zh-CN" sz="1700" dirty="0">
                <a:solidFill>
                  <a:srgbClr val="339966"/>
                </a:solidFill>
                <a:ea typeface="宋体" panose="02010600030101010101" pitchFamily="2" charset="-122"/>
              </a:rPr>
              <a:t>The contributed and accepted papers to the </a:t>
            </a:r>
            <a:r>
              <a:rPr lang="en-US" altLang="zh-CN" sz="1700" dirty="0" err="1">
                <a:solidFill>
                  <a:srgbClr val="339966"/>
                </a:solidFill>
                <a:ea typeface="宋体" panose="02010600030101010101" pitchFamily="2" charset="-122"/>
              </a:rPr>
              <a:t>SysTechDev</a:t>
            </a:r>
            <a:r>
              <a:rPr lang="lv-LV" altLang="zh-CN" sz="1700" dirty="0">
                <a:solidFill>
                  <a:srgbClr val="339966"/>
                </a:solidFill>
                <a:ea typeface="宋体" panose="02010600030101010101" pitchFamily="2" charset="-122"/>
              </a:rPr>
              <a:t> </a:t>
            </a:r>
            <a:r>
              <a:rPr lang="en-US" altLang="zh-CN" sz="1700" dirty="0">
                <a:solidFill>
                  <a:srgbClr val="339966"/>
                </a:solidFill>
                <a:ea typeface="宋体" panose="02010600030101010101" pitchFamily="2" charset="-122"/>
              </a:rPr>
              <a:t>conferences </a:t>
            </a:r>
            <a:r>
              <a:rPr lang="lv-LV" altLang="zh-CN" sz="1700" dirty="0" err="1">
                <a:solidFill>
                  <a:srgbClr val="339966"/>
                </a:solidFill>
                <a:ea typeface="宋体" panose="02010600030101010101" pitchFamily="2" charset="-122"/>
              </a:rPr>
              <a:t>will</a:t>
            </a:r>
            <a:r>
              <a:rPr lang="lv-LV" altLang="zh-CN" sz="1700" dirty="0">
                <a:solidFill>
                  <a:srgbClr val="339966"/>
                </a:solidFill>
                <a:ea typeface="宋体" panose="02010600030101010101" pitchFamily="2" charset="-122"/>
              </a:rPr>
              <a:t> </a:t>
            </a:r>
            <a:r>
              <a:rPr lang="lv-LV" altLang="zh-CN" sz="1700" dirty="0" err="1">
                <a:solidFill>
                  <a:srgbClr val="339966"/>
                </a:solidFill>
                <a:ea typeface="宋体" panose="02010600030101010101" pitchFamily="2" charset="-122"/>
              </a:rPr>
              <a:t>all</a:t>
            </a:r>
            <a:r>
              <a:rPr lang="lv-LV" altLang="zh-CN" sz="1700" dirty="0">
                <a:solidFill>
                  <a:srgbClr val="339966"/>
                </a:solidFill>
                <a:ea typeface="宋体" panose="02010600030101010101" pitchFamily="2" charset="-122"/>
              </a:rPr>
              <a:t> </a:t>
            </a:r>
            <a:r>
              <a:rPr lang="lv-LV" altLang="zh-CN" sz="1700" dirty="0" err="1">
                <a:solidFill>
                  <a:srgbClr val="339966"/>
                </a:solidFill>
                <a:ea typeface="宋体" panose="02010600030101010101" pitchFamily="2" charset="-122"/>
              </a:rPr>
              <a:t>be</a:t>
            </a:r>
            <a:r>
              <a:rPr lang="en-US" altLang="zh-CN" sz="1700" dirty="0">
                <a:solidFill>
                  <a:srgbClr val="339966"/>
                </a:solidFill>
                <a:ea typeface="宋体" panose="02010600030101010101" pitchFamily="2" charset="-122"/>
              </a:rPr>
              <a:t> published in </a:t>
            </a:r>
            <a:r>
              <a:rPr lang="lv-LV" altLang="zh-CN" sz="1700" dirty="0" err="1">
                <a:solidFill>
                  <a:srgbClr val="339966"/>
                </a:solidFill>
                <a:ea typeface="宋体" panose="02010600030101010101" pitchFamily="2" charset="-122"/>
              </a:rPr>
              <a:t>their</a:t>
            </a:r>
            <a:r>
              <a:rPr lang="en-US" altLang="zh-CN" sz="1700" dirty="0">
                <a:solidFill>
                  <a:srgbClr val="339966"/>
                </a:solidFill>
                <a:ea typeface="宋体" panose="02010600030101010101" pitchFamily="2" charset="-122"/>
              </a:rPr>
              <a:t> proceedings. </a:t>
            </a:r>
          </a:p>
        </p:txBody>
      </p:sp>
      <p:sp>
        <p:nvSpPr>
          <p:cNvPr id="3101" name="Rectangle 525">
            <a:extLst>
              <a:ext uri="{FF2B5EF4-FFF2-40B4-BE49-F238E27FC236}">
                <a16:creationId xmlns:a16="http://schemas.microsoft.com/office/drawing/2014/main" id="{052AF0A2-F835-8607-8ACF-40F7B5C5D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3" y="21586825"/>
            <a:ext cx="45085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407" tIns="31638" rIns="64407" bIns="31638" anchor="b"/>
          <a:lstStyle>
            <a:lvl1pPr defTabSz="2224088">
              <a:spcBef>
                <a:spcPct val="20000"/>
              </a:spcBef>
              <a:buChar char="•"/>
              <a:defRPr sz="7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224088">
              <a:spcBef>
                <a:spcPct val="20000"/>
              </a:spcBef>
              <a:buChar char="–"/>
              <a:defRPr sz="6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224088">
              <a:spcBef>
                <a:spcPct val="20000"/>
              </a:spcBef>
              <a:buChar char="•"/>
              <a:defRPr sz="5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224088">
              <a:spcBef>
                <a:spcPct val="20000"/>
              </a:spcBef>
              <a:buChar char="–"/>
              <a:defRPr sz="4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224088">
              <a:spcBef>
                <a:spcPct val="20000"/>
              </a:spcBef>
              <a:buChar char="»"/>
              <a:defRPr sz="4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2240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2240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2240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2240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zh-CN" sz="1600">
                <a:solidFill>
                  <a:srgbClr val="339966"/>
                </a:solidFill>
                <a:ea typeface="宋体" panose="02010600030101010101" pitchFamily="2" charset="-122"/>
              </a:rPr>
              <a:t>Fig. 1.  Title of the Figure. (16 point font)</a:t>
            </a:r>
            <a:endParaRPr lang="en-US" altLang="zh-CN" sz="1600">
              <a:solidFill>
                <a:srgbClr val="339966"/>
              </a:solidFill>
              <a:ea typeface="宋体" panose="02010600030101010101" pitchFamily="2" charset="-122"/>
            </a:endParaRPr>
          </a:p>
        </p:txBody>
      </p:sp>
      <p:sp>
        <p:nvSpPr>
          <p:cNvPr id="3102" name="Text Box 7273">
            <a:extLst>
              <a:ext uri="{FF2B5EF4-FFF2-40B4-BE49-F238E27FC236}">
                <a16:creationId xmlns:a16="http://schemas.microsoft.com/office/drawing/2014/main" id="{CB8B5075-CF8C-4E45-2869-BD5A9C3D3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4824413"/>
            <a:ext cx="7469188" cy="3181957"/>
          </a:xfrm>
          <a:prstGeom prst="rect">
            <a:avLst/>
          </a:prstGeom>
          <a:noFill/>
          <a:ln>
            <a:noFill/>
          </a:ln>
        </p:spPr>
        <p:txBody>
          <a:bodyPr lIns="65084" tIns="32542" rIns="65084" bIns="32542">
            <a:spAutoFit/>
          </a:bodyPr>
          <a:lstStyle>
            <a:lvl1pPr defTabSz="650875"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50875"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50875"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50875"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50875"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50875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50875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50875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50875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425"/>
              </a:spcBef>
              <a:spcAft>
                <a:spcPts val="850"/>
              </a:spcAft>
              <a:defRPr/>
            </a:pPr>
            <a:r>
              <a:rPr lang="en-GB" altLang="zh-CN" sz="2200" b="1" dirty="0">
                <a:solidFill>
                  <a:srgbClr val="339966"/>
                </a:solidFill>
                <a:ea typeface="宋体" panose="02010600030101010101" pitchFamily="2" charset="-122"/>
              </a:rPr>
              <a:t>I. Introduction (22 point font, bold letters )</a:t>
            </a:r>
          </a:p>
          <a:p>
            <a:pPr algn="dist">
              <a:defRPr/>
            </a:pPr>
            <a:r>
              <a:rPr lang="en-US" altLang="zh-CN" sz="1700" dirty="0">
                <a:solidFill>
                  <a:srgbClr val="339966"/>
                </a:solidFill>
                <a:ea typeface="宋体" panose="02010600030101010101" pitchFamily="2" charset="-122"/>
              </a:rPr>
              <a:t>This is the template for preparation of posters for 202</a:t>
            </a:r>
            <a:r>
              <a:rPr lang="lv-LV" altLang="zh-CN" sz="1700" dirty="0">
                <a:solidFill>
                  <a:srgbClr val="339966"/>
                </a:solidFill>
                <a:ea typeface="宋体" panose="02010600030101010101" pitchFamily="2" charset="-122"/>
              </a:rPr>
              <a:t>6</a:t>
            </a:r>
            <a:r>
              <a:rPr lang="en-US" altLang="zh-CN" sz="1700" dirty="0">
                <a:solidFill>
                  <a:srgbClr val="339966"/>
                </a:solidFill>
                <a:ea typeface="宋体" panose="02010600030101010101" pitchFamily="2" charset="-122"/>
              </a:rPr>
              <a:t> International Conference on Secure Systems Design and Technology Development</a:t>
            </a:r>
            <a:r>
              <a:rPr lang="lv-LV" altLang="zh-CN" sz="1700" dirty="0">
                <a:solidFill>
                  <a:srgbClr val="339966"/>
                </a:solidFill>
                <a:ea typeface="宋体" panose="02010600030101010101" pitchFamily="2" charset="-122"/>
              </a:rPr>
              <a:t> </a:t>
            </a:r>
            <a:r>
              <a:rPr lang="en-US" altLang="zh-CN" sz="1700" dirty="0">
                <a:solidFill>
                  <a:srgbClr val="339966"/>
                </a:solidFill>
                <a:ea typeface="宋体" panose="02010600030101010101" pitchFamily="2" charset="-122"/>
              </a:rPr>
              <a:t> </a:t>
            </a:r>
          </a:p>
          <a:p>
            <a:pPr>
              <a:defRPr/>
            </a:pPr>
            <a:r>
              <a:rPr lang="en-US" altLang="zh-CN" sz="1700" dirty="0">
                <a:solidFill>
                  <a:srgbClr val="339966"/>
                </a:solidFill>
                <a:ea typeface="宋体" panose="02010600030101010101" pitchFamily="2" charset="-122"/>
              </a:rPr>
              <a:t>(SysTechDev2026).  Please use this document as a sample of the conference poster.</a:t>
            </a:r>
            <a:r>
              <a:rPr lang="en-GB" altLang="zh-CN" sz="1700" dirty="0">
                <a:solidFill>
                  <a:srgbClr val="339966"/>
                </a:solidFill>
                <a:ea typeface="宋体" panose="02010600030101010101" pitchFamily="2" charset="-122"/>
              </a:rPr>
              <a:t> </a:t>
            </a:r>
          </a:p>
          <a:p>
            <a:pPr>
              <a:defRPr/>
            </a:pPr>
            <a:endParaRPr lang="en-GB" altLang="zh-CN" sz="400" dirty="0">
              <a:solidFill>
                <a:srgbClr val="339966"/>
              </a:solidFill>
              <a:ea typeface="宋体" panose="02010600030101010101" pitchFamily="2" charset="-122"/>
            </a:endParaRPr>
          </a:p>
          <a:p>
            <a:pPr algn="dist">
              <a:defRPr/>
            </a:pPr>
            <a:endParaRPr lang="en-US" altLang="zh-CN" sz="800" dirty="0">
              <a:solidFill>
                <a:srgbClr val="339966"/>
              </a:solidFill>
              <a:ea typeface="宋体" panose="02010600030101010101" pitchFamily="2" charset="-122"/>
            </a:endParaRPr>
          </a:p>
          <a:p>
            <a:pPr algn="dist">
              <a:defRPr/>
            </a:pPr>
            <a:r>
              <a:rPr lang="en-US" altLang="zh-CN" sz="1700" dirty="0">
                <a:solidFill>
                  <a:srgbClr val="339966"/>
                </a:solidFill>
                <a:ea typeface="宋体" panose="02010600030101010101" pitchFamily="2" charset="-122"/>
              </a:rPr>
              <a:t>SysTechDev2026</a:t>
            </a:r>
            <a:r>
              <a:rPr lang="en-GB" altLang="zh-CN" sz="1700" dirty="0">
                <a:solidFill>
                  <a:srgbClr val="339966"/>
                </a:solidFill>
                <a:ea typeface="宋体" panose="02010600030101010101" pitchFamily="2" charset="-122"/>
              </a:rPr>
              <a:t> will produce final hard copies of all poster papers in a unified style. </a:t>
            </a:r>
            <a:r>
              <a:rPr lang="en-US" altLang="zh-CN" sz="1700" dirty="0">
                <a:solidFill>
                  <a:srgbClr val="339966"/>
                </a:solidFill>
                <a:ea typeface="宋体" panose="02010600030101010101" pitchFamily="2" charset="-122"/>
              </a:rPr>
              <a:t>The PowerPoint template to produce your conference posters is available at </a:t>
            </a:r>
          </a:p>
          <a:p>
            <a:pPr>
              <a:defRPr/>
            </a:pPr>
            <a:r>
              <a:rPr lang="en-GB" altLang="zh-CN" sz="1700" dirty="0">
                <a:solidFill>
                  <a:srgbClr val="339966"/>
                </a:solidFill>
                <a:ea typeface="宋体" panose="02010600030101010101" pitchFamily="2" charset="-122"/>
              </a:rPr>
              <a:t>http</a:t>
            </a:r>
            <a:r>
              <a:rPr lang="lv-LV" altLang="zh-CN" sz="1700" dirty="0">
                <a:solidFill>
                  <a:srgbClr val="339966"/>
                </a:solidFill>
                <a:ea typeface="宋体" panose="02010600030101010101" pitchFamily="2" charset="-122"/>
              </a:rPr>
              <a:t>s</a:t>
            </a:r>
            <a:r>
              <a:rPr lang="en-GB" altLang="zh-CN" sz="1700" dirty="0">
                <a:solidFill>
                  <a:srgbClr val="339966"/>
                </a:solidFill>
                <a:ea typeface="宋体" panose="02010600030101010101" pitchFamily="2" charset="-122"/>
              </a:rPr>
              <a:t>://etrconf.eu/event/1/</a:t>
            </a:r>
          </a:p>
          <a:p>
            <a:pPr>
              <a:defRPr/>
            </a:pPr>
            <a:endParaRPr lang="en-GB" altLang="zh-CN" sz="800" dirty="0">
              <a:solidFill>
                <a:srgbClr val="339966"/>
              </a:solidFill>
              <a:ea typeface="宋体" panose="02010600030101010101" pitchFamily="2" charset="-122"/>
            </a:endParaRPr>
          </a:p>
          <a:p>
            <a:pPr algn="just">
              <a:defRPr/>
            </a:pPr>
            <a:r>
              <a:rPr lang="en-US" altLang="zh-CN" sz="1700" b="1" dirty="0">
                <a:solidFill>
                  <a:srgbClr val="CC0000"/>
                </a:solidFill>
                <a:ea typeface="宋体" panose="02010600030101010101" pitchFamily="2" charset="-122"/>
              </a:rPr>
              <a:t>All the papers accepted poster presentation MUST have their posters presented in </a:t>
            </a:r>
            <a:r>
              <a:rPr lang="lv-LV" altLang="zh-CN" sz="1700" b="1" dirty="0">
                <a:solidFill>
                  <a:srgbClr val="CC0000"/>
                </a:solidFill>
                <a:ea typeface="宋体" panose="02010600030101010101" pitchFamily="2" charset="-122"/>
              </a:rPr>
              <a:t>SysTechDev2026</a:t>
            </a:r>
            <a:r>
              <a:rPr lang="en-US" altLang="zh-CN" sz="1700" dirty="0">
                <a:solidFill>
                  <a:srgbClr val="339966"/>
                </a:solidFill>
                <a:ea typeface="宋体" panose="02010600030101010101" pitchFamily="2" charset="-122"/>
              </a:rPr>
              <a:t>. Please prepare your poster with this template, and then  </a:t>
            </a:r>
            <a:r>
              <a:rPr lang="en-US" altLang="zh-CN" sz="1700" b="1" dirty="0">
                <a:solidFill>
                  <a:srgbClr val="CC0000"/>
                </a:solidFill>
                <a:ea typeface="宋体" panose="02010600030101010101" pitchFamily="2" charset="-122"/>
              </a:rPr>
              <a:t>email back to:  n_dolchinkov@abv.bg</a:t>
            </a:r>
            <a:endParaRPr lang="en-GB" altLang="zh-CN" sz="1700" b="1" dirty="0">
              <a:solidFill>
                <a:srgbClr val="CC0000"/>
              </a:solidFill>
              <a:ea typeface="宋体" panose="02010600030101010101" pitchFamily="2" charset="-122"/>
            </a:endParaRPr>
          </a:p>
        </p:txBody>
      </p:sp>
      <p:sp>
        <p:nvSpPr>
          <p:cNvPr id="3103" name="Text Box 7305">
            <a:extLst>
              <a:ext uri="{FF2B5EF4-FFF2-40B4-BE49-F238E27FC236}">
                <a16:creationId xmlns:a16="http://schemas.microsoft.com/office/drawing/2014/main" id="{7E3A2669-0364-4239-7753-783235BAD1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3775" y="22136100"/>
            <a:ext cx="3949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084" tIns="32542" rIns="65084" bIns="32542">
            <a:spAutoFit/>
          </a:bodyPr>
          <a:lstStyle>
            <a:lvl1pPr defTabSz="650875"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50875"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50875"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50875"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50875"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50875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50875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50875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50875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zh-CN" sz="1600">
                <a:solidFill>
                  <a:srgbClr val="339966"/>
                </a:solidFill>
                <a:ea typeface="宋体" panose="02010600030101010101" pitchFamily="2" charset="-122"/>
              </a:rPr>
              <a:t>Table I. </a:t>
            </a:r>
            <a:r>
              <a:rPr lang="en-GB" altLang="zh-CN" sz="1600">
                <a:solidFill>
                  <a:srgbClr val="339966"/>
                </a:solidFill>
                <a:ea typeface="宋体" panose="02010600030101010101" pitchFamily="2" charset="-122"/>
              </a:rPr>
              <a:t>Heading of the Table. (16 point font)</a:t>
            </a:r>
          </a:p>
        </p:txBody>
      </p:sp>
      <p:sp>
        <p:nvSpPr>
          <p:cNvPr id="3104" name="Text Box 7483">
            <a:extLst>
              <a:ext uri="{FF2B5EF4-FFF2-40B4-BE49-F238E27FC236}">
                <a16:creationId xmlns:a16="http://schemas.microsoft.com/office/drawing/2014/main" id="{9F0C2B03-2009-57D4-4F2B-9738AD17B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2238375"/>
            <a:ext cx="7469187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084" tIns="32542" rIns="65084" bIns="32542">
            <a:spAutoFit/>
          </a:bodyPr>
          <a:lstStyle>
            <a:lvl1pPr defTabSz="650875"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50875"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50875"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50875"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50875"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50875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50875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50875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50875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425"/>
              </a:spcBef>
              <a:spcAft>
                <a:spcPts val="850"/>
              </a:spcAft>
            </a:pPr>
            <a:r>
              <a:rPr lang="en-GB" altLang="zh-CN" sz="2200" b="1" dirty="0">
                <a:solidFill>
                  <a:srgbClr val="339966"/>
                </a:solidFill>
                <a:ea typeface="宋体" panose="02010600030101010101" pitchFamily="2" charset="-122"/>
              </a:rPr>
              <a:t>Abstract  (22 point font, bold letters)</a:t>
            </a:r>
            <a:endParaRPr lang="en-GB" altLang="zh-CN" sz="1700" b="1" dirty="0">
              <a:solidFill>
                <a:srgbClr val="339966"/>
              </a:solidFill>
              <a:ea typeface="宋体" panose="02010600030101010101" pitchFamily="2" charset="-122"/>
            </a:endParaRPr>
          </a:p>
          <a:p>
            <a:pPr algn="dist"/>
            <a:r>
              <a:rPr lang="en-AU" altLang="zh-CN" sz="1700" dirty="0">
                <a:solidFill>
                  <a:srgbClr val="339966"/>
                </a:solidFill>
                <a:ea typeface="宋体" panose="02010600030101010101" pitchFamily="2" charset="-122"/>
              </a:rPr>
              <a:t>All papers submitted to the </a:t>
            </a:r>
            <a:r>
              <a:rPr lang="lv-LV" altLang="zh-CN" sz="1700" dirty="0">
                <a:solidFill>
                  <a:srgbClr val="339966"/>
                </a:solidFill>
                <a:ea typeface="宋体" panose="02010600030101010101" pitchFamily="2" charset="-122"/>
              </a:rPr>
              <a:t>SysTechDev2026</a:t>
            </a:r>
            <a:r>
              <a:rPr lang="en-AU" altLang="zh-CN" sz="1700" dirty="0">
                <a:solidFill>
                  <a:srgbClr val="339966"/>
                </a:solidFill>
                <a:ea typeface="宋体" panose="02010600030101010101" pitchFamily="2" charset="-122"/>
              </a:rPr>
              <a:t> are also required to be displayed as posters even the papers have been assigned as oral presentation.  Please use this document as a template to form the poster in which you can type your own text. (17 </a:t>
            </a:r>
          </a:p>
          <a:p>
            <a:r>
              <a:rPr lang="en-AU" altLang="zh-CN" sz="1700" dirty="0">
                <a:solidFill>
                  <a:srgbClr val="339966"/>
                </a:solidFill>
                <a:ea typeface="宋体" panose="02010600030101010101" pitchFamily="2" charset="-122"/>
              </a:rPr>
              <a:t>point font, single-spaced) and paste figures.</a:t>
            </a:r>
          </a:p>
          <a:p>
            <a:pPr>
              <a:spcBef>
                <a:spcPts val="1200"/>
              </a:spcBef>
              <a:spcAft>
                <a:spcPts val="850"/>
              </a:spcAft>
            </a:pPr>
            <a:r>
              <a:rPr lang="en-GB" altLang="zh-CN" sz="2200" b="1" dirty="0">
                <a:solidFill>
                  <a:srgbClr val="339966"/>
                </a:solidFill>
                <a:ea typeface="宋体" panose="02010600030101010101" pitchFamily="2" charset="-122"/>
              </a:rPr>
              <a:t>Keywords (22 point font, bold letters)</a:t>
            </a:r>
            <a:endParaRPr lang="en-GB" altLang="zh-CN" sz="1700" b="1" dirty="0">
              <a:solidFill>
                <a:srgbClr val="339966"/>
              </a:solidFill>
              <a:ea typeface="宋体" panose="02010600030101010101" pitchFamily="2" charset="-122"/>
            </a:endParaRPr>
          </a:p>
          <a:p>
            <a:r>
              <a:rPr lang="en-AU" altLang="zh-CN" sz="1700" dirty="0">
                <a:solidFill>
                  <a:srgbClr val="339966"/>
                </a:solidFill>
                <a:ea typeface="宋体" panose="02010600030101010101" pitchFamily="2" charset="-122"/>
              </a:rPr>
              <a:t>IEEE; </a:t>
            </a:r>
            <a:r>
              <a:rPr lang="lv-LV" altLang="zh-CN" sz="1700" dirty="0">
                <a:solidFill>
                  <a:srgbClr val="339966"/>
                </a:solidFill>
                <a:ea typeface="宋体" panose="02010600030101010101" pitchFamily="2" charset="-122"/>
              </a:rPr>
              <a:t>SysTechDev2026</a:t>
            </a:r>
            <a:r>
              <a:rPr lang="en-AU" altLang="zh-CN" sz="1700" dirty="0">
                <a:solidFill>
                  <a:srgbClr val="339966"/>
                </a:solidFill>
                <a:ea typeface="宋体" panose="02010600030101010101" pitchFamily="2" charset="-122"/>
              </a:rPr>
              <a:t>; </a:t>
            </a:r>
            <a:r>
              <a:rPr lang="lv-LV" altLang="zh-CN" sz="1700" dirty="0" err="1">
                <a:solidFill>
                  <a:srgbClr val="339966"/>
                </a:solidFill>
                <a:ea typeface="宋体" panose="02010600030101010101" pitchFamily="2" charset="-122"/>
              </a:rPr>
              <a:t>Security</a:t>
            </a:r>
            <a:r>
              <a:rPr lang="en-AU" altLang="zh-CN" sz="1700" dirty="0">
                <a:solidFill>
                  <a:srgbClr val="339966"/>
                </a:solidFill>
                <a:ea typeface="宋体" panose="02010600030101010101" pitchFamily="2" charset="-122"/>
              </a:rPr>
              <a:t>. (one line if possible)   </a:t>
            </a:r>
            <a:endParaRPr lang="en-GB" altLang="zh-CN" sz="1700" dirty="0">
              <a:solidFill>
                <a:srgbClr val="339966"/>
              </a:solidFill>
              <a:ea typeface="宋体" panose="02010600030101010101" pitchFamily="2" charset="-122"/>
            </a:endParaRPr>
          </a:p>
        </p:txBody>
      </p:sp>
      <p:sp>
        <p:nvSpPr>
          <p:cNvPr id="3105" name="Text Box 7485">
            <a:extLst>
              <a:ext uri="{FF2B5EF4-FFF2-40B4-BE49-F238E27FC236}">
                <a16:creationId xmlns:a16="http://schemas.microsoft.com/office/drawing/2014/main" id="{6ED67DDF-99C1-8BA5-7815-B4DC01F4DD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" y="13249275"/>
            <a:ext cx="7451725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084" tIns="32542" rIns="65084" bIns="32542">
            <a:spAutoFit/>
          </a:bodyPr>
          <a:lstStyle>
            <a:lvl1pPr defTabSz="650875"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50875"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50875"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50875"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50875"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50875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50875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50875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50875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425"/>
              </a:spcBef>
              <a:spcAft>
                <a:spcPts val="850"/>
              </a:spcAft>
            </a:pPr>
            <a:r>
              <a:rPr lang="en-GB" altLang="zh-CN" sz="2200" b="1" dirty="0">
                <a:solidFill>
                  <a:srgbClr val="339966"/>
                </a:solidFill>
                <a:ea typeface="宋体" panose="02010600030101010101" pitchFamily="2" charset="-122"/>
              </a:rPr>
              <a:t>III. Theoretical Modelling</a:t>
            </a:r>
            <a:endParaRPr lang="en-GB" altLang="zh-CN" sz="1700" b="1" dirty="0">
              <a:solidFill>
                <a:srgbClr val="339966"/>
              </a:solidFill>
              <a:ea typeface="宋体" panose="02010600030101010101" pitchFamily="2" charset="-122"/>
            </a:endParaRPr>
          </a:p>
          <a:p>
            <a:pPr algn="dist"/>
            <a:r>
              <a:rPr lang="en-US" altLang="zh-CN" sz="1700" dirty="0">
                <a:solidFill>
                  <a:srgbClr val="339966"/>
                </a:solidFill>
                <a:ea typeface="宋体" panose="02010600030101010101" pitchFamily="2" charset="-122"/>
              </a:rPr>
              <a:t>This is the template for preparation of posters for SysTechDev2026.  Please use this </a:t>
            </a:r>
          </a:p>
          <a:p>
            <a:r>
              <a:rPr lang="en-US" altLang="zh-CN" sz="1700" dirty="0">
                <a:solidFill>
                  <a:srgbClr val="339966"/>
                </a:solidFill>
                <a:ea typeface="宋体" panose="02010600030101010101" pitchFamily="2" charset="-122"/>
              </a:rPr>
              <a:t>document as a sample of the conference poster.</a:t>
            </a:r>
            <a:r>
              <a:rPr lang="en-GB" altLang="zh-CN" sz="1700" dirty="0">
                <a:solidFill>
                  <a:srgbClr val="339966"/>
                </a:solidFill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3106" name="Text Box 7486">
            <a:extLst>
              <a:ext uri="{FF2B5EF4-FFF2-40B4-BE49-F238E27FC236}">
                <a16:creationId xmlns:a16="http://schemas.microsoft.com/office/drawing/2014/main" id="{F0F48BBE-3C36-E544-88E5-A1B85CCB4A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13" y="14330363"/>
            <a:ext cx="7459662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084" tIns="32542" rIns="65084" bIns="32542">
            <a:spAutoFit/>
          </a:bodyPr>
          <a:lstStyle>
            <a:lvl1pPr defTabSz="650875"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50875"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50875"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50875"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50875"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50875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50875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50875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50875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GB" altLang="zh-CN" sz="2000">
                <a:solidFill>
                  <a:srgbClr val="339966"/>
                </a:solidFill>
                <a:ea typeface="宋体" panose="02010600030101010101" pitchFamily="2" charset="-122"/>
              </a:rPr>
              <a:t>A. Template of Font (20 point font)</a:t>
            </a:r>
          </a:p>
          <a:p>
            <a:pPr algn="dist"/>
            <a:r>
              <a:rPr lang="en-US" altLang="zh-CN" sz="1700">
                <a:solidFill>
                  <a:srgbClr val="339966"/>
                </a:solidFill>
                <a:ea typeface="宋体" panose="02010600030101010101" pitchFamily="2" charset="-122"/>
              </a:rPr>
              <a:t>All the items in your poster should be presented as an uniform layout. Do NOT </a:t>
            </a:r>
          </a:p>
          <a:p>
            <a:r>
              <a:rPr lang="en-US" altLang="zh-CN" sz="1700">
                <a:solidFill>
                  <a:srgbClr val="339966"/>
                </a:solidFill>
                <a:ea typeface="宋体" panose="02010600030101010101" pitchFamily="2" charset="-122"/>
              </a:rPr>
              <a:t>change the font sizes and font colors in the template.</a:t>
            </a:r>
            <a:r>
              <a:rPr lang="en-US" altLang="zh-CN" sz="1700">
                <a:ea typeface="宋体" panose="02010600030101010101" pitchFamily="2" charset="-122"/>
              </a:rPr>
              <a:t> </a:t>
            </a:r>
          </a:p>
          <a:p>
            <a:endParaRPr lang="en-US" altLang="zh-CN" sz="800">
              <a:ea typeface="宋体" panose="02010600030101010101" pitchFamily="2" charset="-122"/>
            </a:endParaRPr>
          </a:p>
          <a:p>
            <a:pPr algn="dist"/>
            <a:r>
              <a:rPr lang="en-US" altLang="zh-CN" sz="1700" b="1">
                <a:solidFill>
                  <a:srgbClr val="FF66CC"/>
                </a:solidFill>
                <a:ea typeface="宋体" panose="02010600030101010101" pitchFamily="2" charset="-122"/>
              </a:rPr>
              <a:t>Move the mouse to the beginning of the </a:t>
            </a:r>
            <a:r>
              <a:rPr lang="en-GB" altLang="zh-CN" sz="1700" b="1">
                <a:solidFill>
                  <a:srgbClr val="FF66CC"/>
                </a:solidFill>
                <a:ea typeface="宋体" panose="02010600030101010101" pitchFamily="2" charset="-122"/>
              </a:rPr>
              <a:t>last column of each  paragraph,</a:t>
            </a:r>
            <a:r>
              <a:rPr lang="en-US" altLang="zh-CN" sz="1700" b="1">
                <a:solidFill>
                  <a:srgbClr val="FF66CC"/>
                </a:solidFill>
                <a:ea typeface="宋体" panose="02010600030101010101" pitchFamily="2" charset="-122"/>
              </a:rPr>
              <a:t> press the key of “Enter” to </a:t>
            </a:r>
            <a:r>
              <a:rPr lang="en-GB" altLang="zh-CN" sz="1700" b="1">
                <a:solidFill>
                  <a:srgbClr val="FF66CC"/>
                </a:solidFill>
                <a:ea typeface="宋体" panose="02010600030101010101" pitchFamily="2" charset="-122"/>
              </a:rPr>
              <a:t>interrupt the last column, and then make it LEFT align.</a:t>
            </a:r>
          </a:p>
          <a:p>
            <a:r>
              <a:rPr lang="en-GB" altLang="zh-CN" sz="1700" b="1">
                <a:solidFill>
                  <a:srgbClr val="FF66CC"/>
                </a:solidFill>
                <a:ea typeface="宋体" panose="02010600030101010101" pitchFamily="2" charset="-122"/>
              </a:rPr>
              <a:t>Other columns in each paragraph are recommended to be JUSTIFY align.</a:t>
            </a:r>
          </a:p>
        </p:txBody>
      </p:sp>
      <p:sp>
        <p:nvSpPr>
          <p:cNvPr id="3107" name="Text Box 7487">
            <a:extLst>
              <a:ext uri="{FF2B5EF4-FFF2-40B4-BE49-F238E27FC236}">
                <a16:creationId xmlns:a16="http://schemas.microsoft.com/office/drawing/2014/main" id="{EBA2D305-2802-4148-607E-7D422A1A0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13" y="16271875"/>
            <a:ext cx="7459662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084" tIns="32542" rIns="65084" bIns="32542">
            <a:spAutoFit/>
          </a:bodyPr>
          <a:lstStyle>
            <a:lvl1pPr defTabSz="650875"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50875"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50875"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50875"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50875"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50875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50875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50875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50875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GB" altLang="zh-CN" sz="2000" dirty="0">
                <a:solidFill>
                  <a:srgbClr val="339966"/>
                </a:solidFill>
                <a:ea typeface="宋体" panose="02010600030101010101" pitchFamily="2" charset="-122"/>
              </a:rPr>
              <a:t>B. Template of Figures and Tables</a:t>
            </a:r>
          </a:p>
          <a:p>
            <a:pPr algn="dist"/>
            <a:r>
              <a:rPr lang="en-GB" altLang="zh-CN" sz="1700" dirty="0">
                <a:solidFill>
                  <a:srgbClr val="339966"/>
                </a:solidFill>
                <a:ea typeface="宋体" panose="02010600030101010101" pitchFamily="2" charset="-122"/>
              </a:rPr>
              <a:t>More Figures and Tables are preferred for your poster to present your </a:t>
            </a:r>
          </a:p>
          <a:p>
            <a:r>
              <a:rPr lang="en-GB" altLang="zh-CN" sz="1700" dirty="0">
                <a:solidFill>
                  <a:srgbClr val="339966"/>
                </a:solidFill>
                <a:ea typeface="宋体" panose="02010600030101010101" pitchFamily="2" charset="-122"/>
              </a:rPr>
              <a:t>outstanding works in </a:t>
            </a:r>
            <a:r>
              <a:rPr lang="lv-LV" altLang="zh-CN" sz="1700" dirty="0">
                <a:solidFill>
                  <a:srgbClr val="339966"/>
                </a:solidFill>
                <a:ea typeface="宋体" panose="02010600030101010101" pitchFamily="2" charset="-122"/>
              </a:rPr>
              <a:t>SysTechDev2026</a:t>
            </a:r>
            <a:r>
              <a:rPr lang="en-GB" altLang="zh-CN" sz="1700" dirty="0">
                <a:solidFill>
                  <a:srgbClr val="339966"/>
                </a:solidFill>
                <a:ea typeface="宋体" panose="02010600030101010101" pitchFamily="2" charset="-122"/>
              </a:rPr>
              <a:t>. </a:t>
            </a:r>
          </a:p>
          <a:p>
            <a:pPr algn="dist"/>
            <a:endParaRPr lang="en-GB" altLang="zh-CN" sz="800" dirty="0">
              <a:solidFill>
                <a:srgbClr val="339966"/>
              </a:solidFill>
              <a:ea typeface="宋体" panose="02010600030101010101" pitchFamily="2" charset="-122"/>
            </a:endParaRPr>
          </a:p>
          <a:p>
            <a:pPr algn="dist"/>
            <a:r>
              <a:rPr lang="en-GB" altLang="zh-CN" sz="1700" dirty="0">
                <a:solidFill>
                  <a:srgbClr val="00B050"/>
                </a:solidFill>
                <a:ea typeface="宋体" panose="02010600030101010101" pitchFamily="2" charset="-122"/>
              </a:rPr>
              <a:t>Try to make your Figures are transparent to suit the light-yellow </a:t>
            </a:r>
          </a:p>
          <a:p>
            <a:pPr algn="dist"/>
            <a:r>
              <a:rPr lang="en-GB" altLang="zh-CN" sz="1700" dirty="0">
                <a:solidFill>
                  <a:srgbClr val="00B050"/>
                </a:solidFill>
                <a:ea typeface="宋体" panose="02010600030101010101" pitchFamily="2" charset="-122"/>
              </a:rPr>
              <a:t>background of the poster. </a:t>
            </a:r>
            <a:r>
              <a:rPr lang="en-GB" altLang="zh-CN" sz="1700" dirty="0">
                <a:solidFill>
                  <a:srgbClr val="339966"/>
                </a:solidFill>
                <a:ea typeface="宋体" panose="02010600030101010101" pitchFamily="2" charset="-122"/>
              </a:rPr>
              <a:t>In addition, all the items in the Figures and Tables such as lines, words, symbols are recommended to be identical to  the colour of the </a:t>
            </a:r>
          </a:p>
          <a:p>
            <a:r>
              <a:rPr lang="en-GB" altLang="zh-CN" sz="1700" dirty="0">
                <a:solidFill>
                  <a:srgbClr val="339966"/>
                </a:solidFill>
                <a:ea typeface="宋体" panose="02010600030101010101" pitchFamily="2" charset="-122"/>
              </a:rPr>
              <a:t>TEXT in the template (</a:t>
            </a:r>
            <a:r>
              <a:rPr lang="en-US" altLang="zh-CN" sz="1700" dirty="0">
                <a:solidFill>
                  <a:srgbClr val="339966"/>
                </a:solidFill>
                <a:ea typeface="宋体" panose="02010600030101010101" pitchFamily="2" charset="-122"/>
              </a:rPr>
              <a:t>dark green</a:t>
            </a:r>
            <a:r>
              <a:rPr lang="en-GB" altLang="zh-CN" sz="1700" dirty="0">
                <a:solidFill>
                  <a:srgbClr val="339966"/>
                </a:solidFill>
                <a:ea typeface="宋体" panose="02010600030101010101" pitchFamily="2" charset="-122"/>
              </a:rPr>
              <a:t>)</a:t>
            </a:r>
          </a:p>
        </p:txBody>
      </p:sp>
      <p:sp>
        <p:nvSpPr>
          <p:cNvPr id="3108" name="Text Box 7489">
            <a:extLst>
              <a:ext uri="{FF2B5EF4-FFF2-40B4-BE49-F238E27FC236}">
                <a16:creationId xmlns:a16="http://schemas.microsoft.com/office/drawing/2014/main" id="{6813A4F8-78B3-682D-3FE6-77426721B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2150" y="20745450"/>
            <a:ext cx="74168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084" tIns="32542" rIns="65084" bIns="32542">
            <a:spAutoFit/>
          </a:bodyPr>
          <a:lstStyle>
            <a:lvl1pPr defTabSz="650875"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50875"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50875"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50875"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50875"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50875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50875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50875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50875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425"/>
              </a:spcBef>
              <a:spcAft>
                <a:spcPts val="850"/>
              </a:spcAft>
            </a:pPr>
            <a:r>
              <a:rPr lang="en-GB" altLang="zh-CN" sz="2200" b="1">
                <a:solidFill>
                  <a:srgbClr val="339966"/>
                </a:solidFill>
                <a:ea typeface="宋体" panose="02010600030101010101" pitchFamily="2" charset="-122"/>
              </a:rPr>
              <a:t>VI. Conclusion   </a:t>
            </a:r>
            <a:endParaRPr lang="en-GB" altLang="zh-CN" sz="1700" b="1">
              <a:solidFill>
                <a:srgbClr val="339966"/>
              </a:solidFill>
              <a:ea typeface="宋体" panose="02010600030101010101" pitchFamily="2" charset="-122"/>
            </a:endParaRPr>
          </a:p>
          <a:p>
            <a:r>
              <a:rPr lang="en-US" altLang="zh-CN" sz="1700">
                <a:solidFill>
                  <a:srgbClr val="339966"/>
                </a:solidFill>
                <a:ea typeface="宋体" panose="02010600030101010101" pitchFamily="2" charset="-122"/>
              </a:rPr>
              <a:t>1. Technical Tours </a:t>
            </a:r>
          </a:p>
          <a:p>
            <a:r>
              <a:rPr lang="en-US" altLang="zh-CN" sz="1700">
                <a:solidFill>
                  <a:srgbClr val="339966"/>
                </a:solidFill>
                <a:ea typeface="宋体" panose="02010600030101010101" pitchFamily="2" charset="-122"/>
              </a:rPr>
              <a:t>2. Post Conference Tours </a:t>
            </a:r>
          </a:p>
          <a:p>
            <a:r>
              <a:rPr lang="en-US" altLang="zh-CN" sz="1700">
                <a:solidFill>
                  <a:srgbClr val="339966"/>
                </a:solidFill>
                <a:ea typeface="宋体" panose="02010600030101010101" pitchFamily="2" charset="-122"/>
              </a:rPr>
              <a:t>(Detailed information will be updated later)</a:t>
            </a:r>
          </a:p>
        </p:txBody>
      </p:sp>
      <p:sp>
        <p:nvSpPr>
          <p:cNvPr id="3109" name="Text Box 7512">
            <a:extLst>
              <a:ext uri="{FF2B5EF4-FFF2-40B4-BE49-F238E27FC236}">
                <a16:creationId xmlns:a16="http://schemas.microsoft.com/office/drawing/2014/main" id="{91D06A3F-521C-2BF4-D12B-74E350F89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5175" y="13348434"/>
            <a:ext cx="7416800" cy="182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084" tIns="32542" rIns="65084" bIns="32542">
            <a:spAutoFit/>
          </a:bodyPr>
          <a:lstStyle>
            <a:lvl1pPr defTabSz="650875"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50875"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50875"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50875"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50875"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50875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50875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50875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50875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425"/>
              </a:spcBef>
              <a:spcAft>
                <a:spcPts val="850"/>
              </a:spcAft>
            </a:pPr>
            <a:r>
              <a:rPr lang="en-GB" altLang="zh-CN" sz="2200" b="1" dirty="0">
                <a:solidFill>
                  <a:srgbClr val="339966"/>
                </a:solidFill>
                <a:ea typeface="宋体" panose="02010600030101010101" pitchFamily="2" charset="-122"/>
              </a:rPr>
              <a:t>V. Results and Analyses</a:t>
            </a:r>
          </a:p>
          <a:p>
            <a:endParaRPr lang="en-US" altLang="zh-CN" sz="1700" dirty="0">
              <a:solidFill>
                <a:srgbClr val="339966"/>
              </a:solidFill>
              <a:ea typeface="宋体" panose="02010600030101010101" pitchFamily="2" charset="-122"/>
            </a:endParaRPr>
          </a:p>
          <a:p>
            <a:r>
              <a:rPr lang="en-US" altLang="zh-CN" sz="1700" dirty="0">
                <a:solidFill>
                  <a:srgbClr val="339966"/>
                </a:solidFill>
                <a:ea typeface="宋体" panose="02010600030101010101" pitchFamily="2" charset="-122"/>
              </a:rPr>
              <a:t>There are many hotels surrounding the </a:t>
            </a:r>
            <a:r>
              <a:rPr lang="lv-LV" altLang="zh-CN" sz="1700" dirty="0" err="1">
                <a:solidFill>
                  <a:srgbClr val="339966"/>
                </a:solidFill>
                <a:ea typeface="宋体" panose="02010600030101010101" pitchFamily="2" charset="-122"/>
              </a:rPr>
              <a:t>Vasil</a:t>
            </a:r>
            <a:r>
              <a:rPr lang="lv-LV" altLang="zh-CN" sz="1700" dirty="0">
                <a:solidFill>
                  <a:srgbClr val="339966"/>
                </a:solidFill>
                <a:ea typeface="宋体" panose="02010600030101010101" pitchFamily="2" charset="-122"/>
              </a:rPr>
              <a:t> </a:t>
            </a:r>
            <a:r>
              <a:rPr lang="lv-LV" altLang="zh-CN" sz="1700" dirty="0" err="1">
                <a:solidFill>
                  <a:srgbClr val="339966"/>
                </a:solidFill>
                <a:ea typeface="宋体" panose="02010600030101010101" pitchFamily="2" charset="-122"/>
              </a:rPr>
              <a:t>Levsky</a:t>
            </a:r>
            <a:r>
              <a:rPr lang="lv-LV" altLang="zh-CN" sz="1700" dirty="0">
                <a:solidFill>
                  <a:srgbClr val="339966"/>
                </a:solidFill>
                <a:ea typeface="宋体" panose="02010600030101010101" pitchFamily="2" charset="-122"/>
              </a:rPr>
              <a:t> National </a:t>
            </a:r>
            <a:r>
              <a:rPr lang="lv-LV" altLang="zh-CN" sz="1700" dirty="0" err="1">
                <a:solidFill>
                  <a:srgbClr val="339966"/>
                </a:solidFill>
                <a:ea typeface="宋体" panose="02010600030101010101" pitchFamily="2" charset="-122"/>
              </a:rPr>
              <a:t>Military</a:t>
            </a:r>
            <a:r>
              <a:rPr lang="lv-LV" altLang="zh-CN" sz="1700" dirty="0">
                <a:solidFill>
                  <a:srgbClr val="339966"/>
                </a:solidFill>
                <a:ea typeface="宋体" panose="02010600030101010101" pitchFamily="2" charset="-122"/>
              </a:rPr>
              <a:t> </a:t>
            </a:r>
            <a:r>
              <a:rPr lang="lv-LV" altLang="zh-CN" sz="1700" dirty="0" err="1">
                <a:solidFill>
                  <a:srgbClr val="339966"/>
                </a:solidFill>
                <a:ea typeface="宋体" panose="02010600030101010101" pitchFamily="2" charset="-122"/>
              </a:rPr>
              <a:t>University</a:t>
            </a:r>
            <a:r>
              <a:rPr lang="lv-LV" altLang="zh-CN" sz="1700" dirty="0">
                <a:solidFill>
                  <a:srgbClr val="339966"/>
                </a:solidFill>
                <a:ea typeface="宋体" panose="02010600030101010101" pitchFamily="2" charset="-122"/>
              </a:rPr>
              <a:t>, 76 </a:t>
            </a:r>
            <a:r>
              <a:rPr lang="lv-LV" altLang="zh-CN" sz="1700" dirty="0" err="1">
                <a:solidFill>
                  <a:srgbClr val="339966"/>
                </a:solidFill>
                <a:ea typeface="宋体" panose="02010600030101010101" pitchFamily="2" charset="-122"/>
              </a:rPr>
              <a:t>Bulgaria</a:t>
            </a:r>
            <a:r>
              <a:rPr lang="lv-LV" altLang="zh-CN" sz="1700" dirty="0">
                <a:solidFill>
                  <a:srgbClr val="339966"/>
                </a:solidFill>
                <a:ea typeface="宋体" panose="02010600030101010101" pitchFamily="2" charset="-122"/>
              </a:rPr>
              <a:t> </a:t>
            </a:r>
            <a:r>
              <a:rPr lang="lv-LV" altLang="zh-CN" sz="1700" dirty="0" err="1">
                <a:solidFill>
                  <a:srgbClr val="339966"/>
                </a:solidFill>
                <a:ea typeface="宋体" panose="02010600030101010101" pitchFamily="2" charset="-122"/>
              </a:rPr>
              <a:t>Boulevard</a:t>
            </a:r>
            <a:r>
              <a:rPr lang="lv-LV" altLang="zh-CN" sz="1700" dirty="0">
                <a:solidFill>
                  <a:srgbClr val="339966"/>
                </a:solidFill>
                <a:ea typeface="宋体" panose="02010600030101010101" pitchFamily="2" charset="-122"/>
              </a:rPr>
              <a:t> 5000, </a:t>
            </a:r>
            <a:r>
              <a:rPr lang="lv-LV" altLang="zh-CN" sz="1700" dirty="0" err="1">
                <a:solidFill>
                  <a:srgbClr val="339966"/>
                </a:solidFill>
                <a:ea typeface="宋体" panose="02010600030101010101" pitchFamily="2" charset="-122"/>
              </a:rPr>
              <a:t>Veliko</a:t>
            </a:r>
            <a:r>
              <a:rPr lang="lv-LV" altLang="zh-CN" sz="1700" dirty="0">
                <a:solidFill>
                  <a:srgbClr val="339966"/>
                </a:solidFill>
                <a:ea typeface="宋体" panose="02010600030101010101" pitchFamily="2" charset="-122"/>
              </a:rPr>
              <a:t> </a:t>
            </a:r>
            <a:r>
              <a:rPr lang="lv-LV" altLang="zh-CN" sz="1700" dirty="0" err="1">
                <a:solidFill>
                  <a:srgbClr val="339966"/>
                </a:solidFill>
                <a:ea typeface="宋体" panose="02010600030101010101" pitchFamily="2" charset="-122"/>
              </a:rPr>
              <a:t>Tarnovo</a:t>
            </a:r>
            <a:r>
              <a:rPr lang="lv-LV" altLang="zh-CN" sz="1700" dirty="0">
                <a:solidFill>
                  <a:srgbClr val="339966"/>
                </a:solidFill>
                <a:ea typeface="宋体" panose="02010600030101010101" pitchFamily="2" charset="-122"/>
              </a:rPr>
              <a:t>, </a:t>
            </a:r>
            <a:r>
              <a:rPr lang="lv-LV" altLang="zh-CN" sz="1700" dirty="0" err="1">
                <a:solidFill>
                  <a:srgbClr val="339966"/>
                </a:solidFill>
                <a:ea typeface="宋体" panose="02010600030101010101" pitchFamily="2" charset="-122"/>
              </a:rPr>
              <a:t>Bulgaria</a:t>
            </a:r>
            <a:endParaRPr lang="en-US" altLang="zh-CN" sz="1700" dirty="0">
              <a:solidFill>
                <a:srgbClr val="339966"/>
              </a:solidFill>
              <a:ea typeface="宋体" panose="02010600030101010101" pitchFamily="2" charset="-122"/>
            </a:endParaRPr>
          </a:p>
          <a:p>
            <a:endParaRPr lang="en-US" altLang="zh-CN" sz="1700" dirty="0">
              <a:solidFill>
                <a:srgbClr val="339966"/>
              </a:solidFill>
              <a:ea typeface="宋体" panose="02010600030101010101" pitchFamily="2" charset="-122"/>
            </a:endParaRPr>
          </a:p>
          <a:p>
            <a:r>
              <a:rPr lang="en-US" altLang="zh-CN" sz="1700" dirty="0">
                <a:solidFill>
                  <a:srgbClr val="339966"/>
                </a:solidFill>
                <a:ea typeface="宋体" panose="02010600030101010101" pitchFamily="2" charset="-122"/>
              </a:rPr>
              <a:t>SysTechDev2026 will not make contract-hotels for participants</a:t>
            </a:r>
          </a:p>
        </p:txBody>
      </p:sp>
      <p:sp>
        <p:nvSpPr>
          <p:cNvPr id="3110" name="Text Box 7516">
            <a:extLst>
              <a:ext uri="{FF2B5EF4-FFF2-40B4-BE49-F238E27FC236}">
                <a16:creationId xmlns:a16="http://schemas.microsoft.com/office/drawing/2014/main" id="{32895BB2-E3A2-3536-5459-31DF8A62D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8625" y="24631167"/>
            <a:ext cx="11521354" cy="296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084" tIns="32542" rIns="65084" bIns="32542">
            <a:spAutoFit/>
          </a:bodyPr>
          <a:lstStyle>
            <a:lvl1pPr defTabSz="650875"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50875"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50875"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50875"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50875"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50875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50875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50875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50875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425"/>
              </a:spcBef>
              <a:spcAft>
                <a:spcPts val="850"/>
              </a:spcAft>
            </a:pPr>
            <a:r>
              <a:rPr lang="en-US" altLang="zh-CN" sz="1500" b="1" dirty="0">
                <a:solidFill>
                  <a:srgbClr val="339966"/>
                </a:solidFill>
                <a:ea typeface="宋体" panose="02010600030101010101" pitchFamily="2" charset="-122"/>
              </a:rPr>
              <a:t>International Scientific Conference</a:t>
            </a:r>
            <a:r>
              <a:rPr lang="lv-LV" altLang="zh-CN" sz="1500" b="1" dirty="0">
                <a:solidFill>
                  <a:srgbClr val="339966"/>
                </a:solidFill>
                <a:ea typeface="宋体" panose="02010600030101010101" pitchFamily="2" charset="-122"/>
              </a:rPr>
              <a:t> </a:t>
            </a:r>
            <a:r>
              <a:rPr lang="en-US" altLang="zh-CN" sz="1500" b="1" dirty="0">
                <a:solidFill>
                  <a:srgbClr val="339966"/>
                </a:solidFill>
                <a:ea typeface="宋体" panose="02010600030101010101" pitchFamily="2" charset="-122"/>
              </a:rPr>
              <a:t>Secure Systems Design and Technology Development. Veliko </a:t>
            </a:r>
            <a:r>
              <a:rPr lang="en-US" altLang="zh-CN" sz="1500" b="1" dirty="0" err="1">
                <a:solidFill>
                  <a:srgbClr val="339966"/>
                </a:solidFill>
                <a:ea typeface="宋体" panose="02010600030101010101" pitchFamily="2" charset="-122"/>
              </a:rPr>
              <a:t>Tarnovo</a:t>
            </a:r>
            <a:r>
              <a:rPr lang="en-US" altLang="zh-CN" sz="1500" b="1" dirty="0">
                <a:solidFill>
                  <a:srgbClr val="339966"/>
                </a:solidFill>
                <a:ea typeface="宋体" panose="02010600030101010101" pitchFamily="2" charset="-122"/>
              </a:rPr>
              <a:t>, Bulgaria, 2</a:t>
            </a:r>
            <a:r>
              <a:rPr lang="lv-LV" altLang="zh-CN" sz="1500" b="1" dirty="0">
                <a:solidFill>
                  <a:srgbClr val="339966"/>
                </a:solidFill>
                <a:ea typeface="宋体" panose="02010600030101010101" pitchFamily="2" charset="-122"/>
              </a:rPr>
              <a:t>5</a:t>
            </a:r>
            <a:r>
              <a:rPr lang="en-US" altLang="zh-CN" sz="1500" b="1" dirty="0">
                <a:solidFill>
                  <a:srgbClr val="339966"/>
                </a:solidFill>
                <a:ea typeface="宋体" panose="02010600030101010101" pitchFamily="2" charset="-122"/>
              </a:rPr>
              <a:t>-2</a:t>
            </a:r>
            <a:r>
              <a:rPr lang="lv-LV" altLang="zh-CN" sz="1500" b="1" dirty="0">
                <a:solidFill>
                  <a:srgbClr val="339966"/>
                </a:solidFill>
                <a:ea typeface="宋体" panose="02010600030101010101" pitchFamily="2" charset="-122"/>
              </a:rPr>
              <a:t>6</a:t>
            </a:r>
            <a:r>
              <a:rPr lang="en-US" altLang="zh-CN" sz="1500" b="1" dirty="0">
                <a:solidFill>
                  <a:srgbClr val="339966"/>
                </a:solidFill>
                <a:ea typeface="宋体" panose="02010600030101010101" pitchFamily="2" charset="-122"/>
              </a:rPr>
              <a:t> </a:t>
            </a:r>
            <a:r>
              <a:rPr lang="lv-LV" altLang="zh-CN" sz="1500" b="1" dirty="0" err="1">
                <a:solidFill>
                  <a:srgbClr val="339966"/>
                </a:solidFill>
                <a:ea typeface="宋体" panose="02010600030101010101" pitchFamily="2" charset="-122"/>
              </a:rPr>
              <a:t>June</a:t>
            </a:r>
            <a:r>
              <a:rPr lang="en-US" altLang="zh-CN" sz="1500" b="1" dirty="0">
                <a:solidFill>
                  <a:srgbClr val="339966"/>
                </a:solidFill>
                <a:ea typeface="宋体" panose="02010600030101010101" pitchFamily="2" charset="-122"/>
              </a:rPr>
              <a:t> </a:t>
            </a:r>
            <a:r>
              <a:rPr lang="lv-LV" altLang="zh-CN" sz="1500" b="1" dirty="0">
                <a:solidFill>
                  <a:srgbClr val="339966"/>
                </a:solidFill>
                <a:ea typeface="宋体" panose="02010600030101010101" pitchFamily="2" charset="-122"/>
              </a:rPr>
              <a:t>2026</a:t>
            </a:r>
            <a:endParaRPr lang="en-GB" altLang="zh-CN" sz="1500" b="1" dirty="0">
              <a:solidFill>
                <a:srgbClr val="339966"/>
              </a:solidFill>
              <a:ea typeface="宋体" panose="02010600030101010101" pitchFamily="2" charset="-122"/>
            </a:endParaRPr>
          </a:p>
        </p:txBody>
      </p:sp>
      <p:sp>
        <p:nvSpPr>
          <p:cNvPr id="3111" name="Text Box 7523">
            <a:extLst>
              <a:ext uri="{FF2B5EF4-FFF2-40B4-BE49-F238E27FC236}">
                <a16:creationId xmlns:a16="http://schemas.microsoft.com/office/drawing/2014/main" id="{45FBB963-B3A9-4A26-9B32-3A1D11A06C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4538" y="22817138"/>
            <a:ext cx="7308850" cy="712787"/>
          </a:xfrm>
          <a:prstGeom prst="rect">
            <a:avLst/>
          </a:prstGeom>
          <a:noFill/>
          <a:ln>
            <a:noFill/>
          </a:ln>
        </p:spPr>
        <p:txBody>
          <a:bodyPr lIns="65084" tIns="32542" rIns="65084" bIns="32542">
            <a:spAutoFit/>
          </a:bodyPr>
          <a:lstStyle>
            <a:lvl1pPr defTabSz="650875"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50875"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50875"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50875"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50875"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50875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50875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50875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50875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GB" altLang="zh-CN" sz="1400" dirty="0">
                <a:solidFill>
                  <a:srgbClr val="339966"/>
                </a:solidFill>
                <a:ea typeface="宋体" panose="02010600030101010101" pitchFamily="2" charset="-122"/>
              </a:rPr>
              <a:t>References </a:t>
            </a:r>
            <a:r>
              <a:rPr lang="en-US" altLang="zh-CN" sz="1400" dirty="0">
                <a:solidFill>
                  <a:srgbClr val="339966"/>
                </a:solidFill>
                <a:ea typeface="宋体" panose="02010600030101010101" pitchFamily="2" charset="-122"/>
              </a:rPr>
              <a:t>(Optional)</a:t>
            </a:r>
            <a:endParaRPr lang="en-GB" altLang="zh-CN" sz="1400" dirty="0">
              <a:solidFill>
                <a:srgbClr val="339966"/>
              </a:solidFill>
              <a:ea typeface="宋体" panose="02010600030101010101" pitchFamily="2" charset="-122"/>
            </a:endParaRPr>
          </a:p>
          <a:p>
            <a:pPr>
              <a:defRPr/>
            </a:pPr>
            <a:r>
              <a:rPr lang="en-GB" altLang="zh-CN" sz="1400" dirty="0">
                <a:solidFill>
                  <a:srgbClr val="339966"/>
                </a:solidFill>
                <a:ea typeface="宋体" panose="02010600030101010101" pitchFamily="2" charset="-122"/>
              </a:rPr>
              <a:t>[1] X.Y. Cole, Enter main references here, </a:t>
            </a:r>
            <a:r>
              <a:rPr lang="lv-LV" altLang="zh-CN" sz="1400" dirty="0">
                <a:solidFill>
                  <a:srgbClr val="339966"/>
                </a:solidFill>
                <a:ea typeface="宋体" panose="02010600030101010101" pitchFamily="2" charset="-122"/>
              </a:rPr>
              <a:t>SysTechDev2026</a:t>
            </a:r>
            <a:r>
              <a:rPr lang="en-GB" altLang="zh-CN" sz="1400" dirty="0">
                <a:solidFill>
                  <a:srgbClr val="339966"/>
                </a:solidFill>
                <a:ea typeface="宋体" panose="02010600030101010101" pitchFamily="2" charset="-122"/>
              </a:rPr>
              <a:t>, </a:t>
            </a:r>
            <a:r>
              <a:rPr lang="lv-LV" altLang="zh-CN" sz="1400" dirty="0" err="1">
                <a:solidFill>
                  <a:srgbClr val="339966"/>
                </a:solidFill>
                <a:ea typeface="宋体" panose="02010600030101010101" pitchFamily="2" charset="-122"/>
              </a:rPr>
              <a:t>Jun</a:t>
            </a:r>
            <a:r>
              <a:rPr lang="en-GB" altLang="zh-CN" sz="1400" dirty="0">
                <a:solidFill>
                  <a:srgbClr val="339966"/>
                </a:solidFill>
                <a:ea typeface="宋体" panose="02010600030101010101" pitchFamily="2" charset="-122"/>
              </a:rPr>
              <a:t>. </a:t>
            </a:r>
            <a:r>
              <a:rPr lang="lv-LV" altLang="zh-CN" sz="1400" dirty="0">
                <a:solidFill>
                  <a:srgbClr val="339966"/>
                </a:solidFill>
                <a:ea typeface="宋体" panose="02010600030101010101" pitchFamily="2" charset="-122"/>
              </a:rPr>
              <a:t>25</a:t>
            </a:r>
            <a:r>
              <a:rPr lang="en-GB" altLang="zh-CN" sz="1400" dirty="0">
                <a:solidFill>
                  <a:srgbClr val="339966"/>
                </a:solidFill>
                <a:ea typeface="宋体" panose="02010600030101010101" pitchFamily="2" charset="-122"/>
              </a:rPr>
              <a:t>-</a:t>
            </a:r>
            <a:r>
              <a:rPr lang="lv-LV" altLang="zh-CN" sz="1400" dirty="0">
                <a:solidFill>
                  <a:srgbClr val="339966"/>
                </a:solidFill>
                <a:ea typeface="宋体" panose="02010600030101010101" pitchFamily="2" charset="-122"/>
              </a:rPr>
              <a:t>26</a:t>
            </a:r>
            <a:r>
              <a:rPr lang="en-GB" altLang="zh-CN" sz="1400" dirty="0">
                <a:solidFill>
                  <a:srgbClr val="339966"/>
                </a:solidFill>
                <a:ea typeface="宋体" panose="02010600030101010101" pitchFamily="2" charset="-122"/>
              </a:rPr>
              <a:t>, 20</a:t>
            </a:r>
            <a:r>
              <a:rPr lang="lv-LV" altLang="zh-CN" sz="1400" dirty="0">
                <a:solidFill>
                  <a:srgbClr val="339966"/>
                </a:solidFill>
                <a:ea typeface="宋体" panose="02010600030101010101" pitchFamily="2" charset="-122"/>
              </a:rPr>
              <a:t>26</a:t>
            </a:r>
            <a:r>
              <a:rPr lang="en-GB" altLang="zh-CN" sz="1400" dirty="0">
                <a:solidFill>
                  <a:srgbClr val="339966"/>
                </a:solidFill>
                <a:ea typeface="宋体" panose="02010600030101010101" pitchFamily="2" charset="-122"/>
              </a:rPr>
              <a:t>.</a:t>
            </a:r>
          </a:p>
          <a:p>
            <a:pPr>
              <a:defRPr/>
            </a:pPr>
            <a:r>
              <a:rPr lang="en-GB" altLang="zh-CN" sz="1400" dirty="0">
                <a:solidFill>
                  <a:srgbClr val="339966"/>
                </a:solidFill>
                <a:ea typeface="宋体" panose="02010600030101010101" pitchFamily="2" charset="-122"/>
              </a:rPr>
              <a:t>[2] </a:t>
            </a:r>
            <a:r>
              <a:rPr lang="en-US" altLang="zh-CN" sz="1400" dirty="0">
                <a:solidFill>
                  <a:srgbClr val="339966"/>
                </a:solidFill>
                <a:ea typeface="宋体" panose="02010600030101010101" pitchFamily="2" charset="-122"/>
              </a:rPr>
              <a:t>X.Y. Cole, How to prepare the poster in </a:t>
            </a:r>
            <a:r>
              <a:rPr lang="lv-LV" altLang="zh-CN" sz="1400" dirty="0" err="1">
                <a:solidFill>
                  <a:srgbClr val="339966"/>
                </a:solidFill>
                <a:ea typeface="宋体" panose="02010600030101010101" pitchFamily="2" charset="-122"/>
              </a:rPr>
              <a:t>SysTechDev</a:t>
            </a:r>
            <a:r>
              <a:rPr lang="en-US" altLang="zh-CN" sz="1400" dirty="0">
                <a:solidFill>
                  <a:srgbClr val="339966"/>
                </a:solidFill>
                <a:ea typeface="宋体" panose="02010600030101010101" pitchFamily="2" charset="-122"/>
              </a:rPr>
              <a:t>, vol. 3, no. 1, pp. 1-4, 20</a:t>
            </a:r>
            <a:r>
              <a:rPr lang="lv-LV" altLang="zh-CN" sz="1400" dirty="0">
                <a:solidFill>
                  <a:srgbClr val="339966"/>
                </a:solidFill>
                <a:ea typeface="宋体" panose="02010600030101010101" pitchFamily="2" charset="-122"/>
              </a:rPr>
              <a:t>26</a:t>
            </a:r>
            <a:r>
              <a:rPr lang="en-US" altLang="zh-CN" sz="1400" dirty="0">
                <a:solidFill>
                  <a:srgbClr val="339966"/>
                </a:solidFill>
                <a:ea typeface="宋体" panose="02010600030101010101" pitchFamily="2" charset="-122"/>
              </a:rPr>
              <a:t>.</a:t>
            </a:r>
            <a:endParaRPr lang="en-GB" altLang="zh-CN" sz="1400" dirty="0">
              <a:solidFill>
                <a:srgbClr val="339966"/>
              </a:solidFill>
              <a:ea typeface="宋体" panose="02010600030101010101" pitchFamily="2" charset="-122"/>
            </a:endParaRPr>
          </a:p>
        </p:txBody>
      </p:sp>
      <p:sp>
        <p:nvSpPr>
          <p:cNvPr id="3112" name="Rectangle 7548">
            <a:extLst>
              <a:ext uri="{FF2B5EF4-FFF2-40B4-BE49-F238E27FC236}">
                <a16:creationId xmlns:a16="http://schemas.microsoft.com/office/drawing/2014/main" id="{C5480862-04A8-A836-8E44-C85D3FFAC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613" y="2155825"/>
            <a:ext cx="7558087" cy="10796588"/>
          </a:xfrm>
          <a:prstGeom prst="rect">
            <a:avLst/>
          </a:prstGeom>
          <a:noFill/>
          <a:ln w="12700">
            <a:solidFill>
              <a:srgbClr val="C0C0C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113" name="Rectangle 7549">
            <a:extLst>
              <a:ext uri="{FF2B5EF4-FFF2-40B4-BE49-F238E27FC236}">
                <a16:creationId xmlns:a16="http://schemas.microsoft.com/office/drawing/2014/main" id="{74DEE6CE-AA0D-3386-4962-B6F28F2DC6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438" y="13173075"/>
            <a:ext cx="7558087" cy="10796588"/>
          </a:xfrm>
          <a:prstGeom prst="rect">
            <a:avLst/>
          </a:prstGeom>
          <a:noFill/>
          <a:ln w="12700">
            <a:solidFill>
              <a:srgbClr val="C0C0C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114" name="Rectangle 7550">
            <a:extLst>
              <a:ext uri="{FF2B5EF4-FFF2-40B4-BE49-F238E27FC236}">
                <a16:creationId xmlns:a16="http://schemas.microsoft.com/office/drawing/2014/main" id="{21016002-609B-B53E-46E9-4B15BE3CFD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4363" y="2155825"/>
            <a:ext cx="7558087" cy="10796588"/>
          </a:xfrm>
          <a:prstGeom prst="rect">
            <a:avLst/>
          </a:prstGeom>
          <a:noFill/>
          <a:ln w="12700">
            <a:solidFill>
              <a:srgbClr val="C0C0C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115" name="Rectangle 7551">
            <a:extLst>
              <a:ext uri="{FF2B5EF4-FFF2-40B4-BE49-F238E27FC236}">
                <a16:creationId xmlns:a16="http://schemas.microsoft.com/office/drawing/2014/main" id="{17D1980C-0B25-C22B-A259-42FD262CD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1188" y="13173075"/>
            <a:ext cx="7558087" cy="10796588"/>
          </a:xfrm>
          <a:prstGeom prst="rect">
            <a:avLst/>
          </a:prstGeom>
          <a:noFill/>
          <a:ln w="12700">
            <a:solidFill>
              <a:srgbClr val="C0C0C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117" name="Rectangle 7557">
            <a:extLst>
              <a:ext uri="{FF2B5EF4-FFF2-40B4-BE49-F238E27FC236}">
                <a16:creationId xmlns:a16="http://schemas.microsoft.com/office/drawing/2014/main" id="{6C71662D-9513-9CC1-AA43-A9E71982C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6675" y="21601113"/>
            <a:ext cx="45085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407" tIns="31638" rIns="64407" bIns="31638" anchor="b"/>
          <a:lstStyle>
            <a:lvl1pPr defTabSz="2224088">
              <a:spcBef>
                <a:spcPct val="20000"/>
              </a:spcBef>
              <a:buChar char="•"/>
              <a:defRPr sz="7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224088">
              <a:spcBef>
                <a:spcPct val="20000"/>
              </a:spcBef>
              <a:buChar char="–"/>
              <a:defRPr sz="6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224088">
              <a:spcBef>
                <a:spcPct val="20000"/>
              </a:spcBef>
              <a:buChar char="•"/>
              <a:defRPr sz="5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224088">
              <a:spcBef>
                <a:spcPct val="20000"/>
              </a:spcBef>
              <a:buChar char="–"/>
              <a:defRPr sz="4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224088">
              <a:spcBef>
                <a:spcPct val="20000"/>
              </a:spcBef>
              <a:buChar char="»"/>
              <a:defRPr sz="4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2240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2240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2240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2240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zh-CN" sz="1600">
                <a:solidFill>
                  <a:srgbClr val="339966"/>
                </a:solidFill>
                <a:ea typeface="宋体" panose="02010600030101010101" pitchFamily="2" charset="-122"/>
              </a:rPr>
              <a:t>Fig. 2.  Title of the Figure. (16 point font)</a:t>
            </a:r>
            <a:endParaRPr lang="en-US" altLang="zh-CN" sz="1600">
              <a:solidFill>
                <a:srgbClr val="339966"/>
              </a:solidFill>
              <a:ea typeface="宋体" panose="02010600030101010101" pitchFamily="2" charset="-122"/>
            </a:endParaRPr>
          </a:p>
        </p:txBody>
      </p:sp>
      <p:pic>
        <p:nvPicPr>
          <p:cNvPr id="3118" name="Picture 7558">
            <a:extLst>
              <a:ext uri="{FF2B5EF4-FFF2-40B4-BE49-F238E27FC236}">
                <a16:creationId xmlns:a16="http://schemas.microsoft.com/office/drawing/2014/main" id="{B2DF4D54-4BAC-479D-A628-C156A8FB5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4" t="7292" r="4951" b="7813"/>
          <a:stretch>
            <a:fillRect/>
          </a:stretch>
        </p:blipFill>
        <p:spPr bwMode="auto">
          <a:xfrm>
            <a:off x="4365625" y="19734213"/>
            <a:ext cx="337185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9" name="Rectangle 7563">
            <a:extLst>
              <a:ext uri="{FF2B5EF4-FFF2-40B4-BE49-F238E27FC236}">
                <a16:creationId xmlns:a16="http://schemas.microsoft.com/office/drawing/2014/main" id="{D03BAFAA-D768-3CEB-B26B-1D1255D9D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28150" y="12030075"/>
            <a:ext cx="5630863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407" tIns="31638" rIns="64407" bIns="31638" anchor="b"/>
          <a:lstStyle>
            <a:lvl1pPr defTabSz="2224088">
              <a:spcBef>
                <a:spcPct val="20000"/>
              </a:spcBef>
              <a:buChar char="•"/>
              <a:defRPr sz="7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224088">
              <a:spcBef>
                <a:spcPct val="20000"/>
              </a:spcBef>
              <a:buChar char="–"/>
              <a:defRPr sz="6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224088">
              <a:spcBef>
                <a:spcPct val="20000"/>
              </a:spcBef>
              <a:buChar char="•"/>
              <a:defRPr sz="5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224088">
              <a:spcBef>
                <a:spcPct val="20000"/>
              </a:spcBef>
              <a:buChar char="–"/>
              <a:defRPr sz="4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224088">
              <a:spcBef>
                <a:spcPct val="20000"/>
              </a:spcBef>
              <a:buChar char="»"/>
              <a:defRPr sz="4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2240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2240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2240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2240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zh-CN" sz="1600" dirty="0">
                <a:solidFill>
                  <a:srgbClr val="339966"/>
                </a:solidFill>
                <a:ea typeface="宋体" panose="02010600030101010101" pitchFamily="2" charset="-122"/>
              </a:rPr>
              <a:t>Fig. 3. </a:t>
            </a:r>
            <a:r>
              <a:rPr lang="en-US" altLang="zh-CN" sz="1600" dirty="0">
                <a:solidFill>
                  <a:srgbClr val="339966"/>
                </a:solidFill>
                <a:ea typeface="宋体" panose="02010600030101010101" pitchFamily="2" charset="-122"/>
              </a:rPr>
              <a:t>Vasil Levski National Military University, </a:t>
            </a:r>
            <a:r>
              <a:rPr lang="lv-LV" altLang="zh-CN" sz="1600" dirty="0" err="1">
                <a:solidFill>
                  <a:srgbClr val="339966"/>
                </a:solidFill>
                <a:ea typeface="宋体" panose="02010600030101010101" pitchFamily="2" charset="-122"/>
              </a:rPr>
              <a:t>Bulgaria</a:t>
            </a:r>
            <a:r>
              <a:rPr lang="en-US" altLang="zh-CN" sz="1600" dirty="0">
                <a:solidFill>
                  <a:srgbClr val="339966"/>
                </a:solidFill>
                <a:ea typeface="宋体" panose="02010600030101010101" pitchFamily="2" charset="-122"/>
              </a:rPr>
              <a:t>.</a:t>
            </a:r>
          </a:p>
        </p:txBody>
      </p:sp>
      <p:sp>
        <p:nvSpPr>
          <p:cNvPr id="3120" name="Text Box 7573">
            <a:extLst>
              <a:ext uri="{FF2B5EF4-FFF2-40B4-BE49-F238E27FC236}">
                <a16:creationId xmlns:a16="http://schemas.microsoft.com/office/drawing/2014/main" id="{87432400-A011-FF4C-ECA3-13F62235DD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545" y="8418723"/>
            <a:ext cx="6778035" cy="2474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084" tIns="32542" rIns="65084" bIns="32542">
            <a:spAutoFit/>
          </a:bodyPr>
          <a:lstStyle>
            <a:lvl1pPr defTabSz="650875"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50875"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50875"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50875"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50875"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50875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50875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50875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50875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425"/>
              </a:spcBef>
              <a:spcAft>
                <a:spcPts val="850"/>
              </a:spcAft>
            </a:pPr>
            <a:r>
              <a:rPr lang="en-GB" altLang="zh-CN" sz="2200" b="1" dirty="0">
                <a:solidFill>
                  <a:srgbClr val="339966"/>
                </a:solidFill>
                <a:ea typeface="宋体" panose="02010600030101010101" pitchFamily="2" charset="-122"/>
              </a:rPr>
              <a:t>II. Principle (22 point font, bold letters )</a:t>
            </a:r>
          </a:p>
          <a:p>
            <a:r>
              <a:rPr lang="en-US" altLang="zh-CN" sz="1700" dirty="0">
                <a:solidFill>
                  <a:srgbClr val="339966"/>
                </a:solidFill>
                <a:ea typeface="宋体" panose="02010600030101010101" pitchFamily="2" charset="-122"/>
              </a:rPr>
              <a:t>Describe the basic principle of your research works here.</a:t>
            </a:r>
          </a:p>
          <a:p>
            <a:endParaRPr lang="en-US" altLang="zh-CN" sz="800" dirty="0">
              <a:solidFill>
                <a:srgbClr val="339966"/>
              </a:solidFill>
              <a:ea typeface="宋体" panose="02010600030101010101" pitchFamily="2" charset="-122"/>
            </a:endParaRPr>
          </a:p>
          <a:p>
            <a:r>
              <a:rPr lang="en-US" altLang="zh-CN" sz="1700" dirty="0">
                <a:solidFill>
                  <a:srgbClr val="339966"/>
                </a:solidFill>
                <a:ea typeface="宋体" panose="02010600030101010101" pitchFamily="2" charset="-122"/>
              </a:rPr>
              <a:t>The scope of the conference includes principally the following topics:</a:t>
            </a:r>
          </a:p>
          <a:p>
            <a:pPr marL="342900" indent="-342900">
              <a:buAutoNum type="arabicPeriod"/>
            </a:pPr>
            <a:r>
              <a:rPr lang="en-US" altLang="zh-CN" sz="1700" dirty="0">
                <a:solidFill>
                  <a:srgbClr val="339966"/>
                </a:solidFill>
                <a:ea typeface="宋体" panose="02010600030101010101" pitchFamily="2" charset="-122"/>
              </a:rPr>
              <a:t>DEFENSE AND SECURITY TECHNOLOGY</a:t>
            </a:r>
            <a:endParaRPr lang="lv-LV" altLang="zh-CN" sz="1700" dirty="0">
              <a:solidFill>
                <a:srgbClr val="339966"/>
              </a:solidFill>
              <a:ea typeface="宋体" panose="02010600030101010101" pitchFamily="2" charset="-122"/>
            </a:endParaRPr>
          </a:p>
          <a:p>
            <a:pPr marL="342900" indent="-342900">
              <a:buAutoNum type="arabicPeriod"/>
            </a:pPr>
            <a:r>
              <a:rPr lang="en-US" altLang="zh-CN" sz="1700" dirty="0">
                <a:solidFill>
                  <a:srgbClr val="339966"/>
                </a:solidFill>
                <a:ea typeface="宋体" panose="02010600030101010101" pitchFamily="2" charset="-122"/>
              </a:rPr>
              <a:t>ENGINEERING SCIENCES AND PRODUCTION TECHNOLOGY</a:t>
            </a:r>
            <a:endParaRPr lang="lv-LV" altLang="zh-CN" sz="1700" dirty="0">
              <a:solidFill>
                <a:srgbClr val="339966"/>
              </a:solidFill>
              <a:ea typeface="宋体" panose="02010600030101010101" pitchFamily="2" charset="-122"/>
            </a:endParaRPr>
          </a:p>
          <a:p>
            <a:pPr marL="342900" indent="-342900">
              <a:buAutoNum type="arabicPeriod"/>
            </a:pPr>
            <a:r>
              <a:rPr lang="en-US" altLang="zh-CN" sz="1700" dirty="0">
                <a:solidFill>
                  <a:srgbClr val="339966"/>
                </a:solidFill>
                <a:ea typeface="宋体" panose="02010600030101010101" pitchFamily="2" charset="-122"/>
              </a:rPr>
              <a:t>INFORMATION TECHNOLOGY</a:t>
            </a:r>
            <a:endParaRPr lang="lv-LV" altLang="zh-CN" sz="1700" dirty="0">
              <a:solidFill>
                <a:srgbClr val="339966"/>
              </a:solidFill>
              <a:ea typeface="宋体" panose="02010600030101010101" pitchFamily="2" charset="-122"/>
            </a:endParaRPr>
          </a:p>
          <a:p>
            <a:pPr marL="342900" indent="-342900">
              <a:buAutoNum type="arabicPeriod"/>
            </a:pPr>
            <a:r>
              <a:rPr lang="en-US" altLang="zh-CN" sz="1700" dirty="0">
                <a:solidFill>
                  <a:srgbClr val="339966"/>
                </a:solidFill>
                <a:ea typeface="宋体" panose="02010600030101010101" pitchFamily="2" charset="-122"/>
              </a:rPr>
              <a:t>LASER TECHNOLOGY</a:t>
            </a:r>
            <a:endParaRPr lang="lv-LV" altLang="zh-CN" sz="1700" dirty="0">
              <a:solidFill>
                <a:srgbClr val="339966"/>
              </a:solidFill>
              <a:ea typeface="宋体" panose="02010600030101010101" pitchFamily="2" charset="-122"/>
            </a:endParaRPr>
          </a:p>
          <a:p>
            <a:pPr marL="342900" indent="-342900">
              <a:buAutoNum type="arabicPeriod"/>
            </a:pPr>
            <a:r>
              <a:rPr lang="en-US" altLang="zh-CN" sz="1700" dirty="0">
                <a:solidFill>
                  <a:srgbClr val="339966"/>
                </a:solidFill>
                <a:ea typeface="宋体" panose="02010600030101010101" pitchFamily="2" charset="-122"/>
              </a:rPr>
              <a:t>SUSTAINABLE ENERGY ENGINEERING AND APPLICATIONS</a:t>
            </a:r>
          </a:p>
        </p:txBody>
      </p:sp>
      <p:sp>
        <p:nvSpPr>
          <p:cNvPr id="3121" name="Text Box 7574">
            <a:extLst>
              <a:ext uri="{FF2B5EF4-FFF2-40B4-BE49-F238E27FC236}">
                <a16:creationId xmlns:a16="http://schemas.microsoft.com/office/drawing/2014/main" id="{F144EAE4-0D3F-7D1E-3044-7279C54A7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9938" y="23668038"/>
            <a:ext cx="73088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084" tIns="32542" rIns="65084" bIns="32542">
            <a:spAutoFit/>
          </a:bodyPr>
          <a:lstStyle>
            <a:lvl1pPr defTabSz="650875"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50875"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50875"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50875"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50875"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50875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50875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50875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50875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zh-CN" sz="1400">
                <a:solidFill>
                  <a:srgbClr val="339966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• Enter your acknowledgements or sponsors here. (Optional)   (14 point font)</a:t>
            </a:r>
          </a:p>
        </p:txBody>
      </p:sp>
      <p:sp>
        <p:nvSpPr>
          <p:cNvPr id="3122" name="Rectangle 7576">
            <a:extLst>
              <a:ext uri="{FF2B5EF4-FFF2-40B4-BE49-F238E27FC236}">
                <a16:creationId xmlns:a16="http://schemas.microsoft.com/office/drawing/2014/main" id="{A0A33FBA-29B1-0987-7D3D-37136DD48E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9325" y="19978687"/>
            <a:ext cx="45085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407" tIns="31638" rIns="64407" bIns="31638" anchor="b"/>
          <a:lstStyle>
            <a:lvl1pPr defTabSz="2224088">
              <a:spcBef>
                <a:spcPct val="20000"/>
              </a:spcBef>
              <a:buChar char="•"/>
              <a:defRPr sz="7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224088">
              <a:spcBef>
                <a:spcPct val="20000"/>
              </a:spcBef>
              <a:buChar char="–"/>
              <a:defRPr sz="6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224088">
              <a:spcBef>
                <a:spcPct val="20000"/>
              </a:spcBef>
              <a:buChar char="•"/>
              <a:defRPr sz="5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224088">
              <a:spcBef>
                <a:spcPct val="20000"/>
              </a:spcBef>
              <a:buChar char="–"/>
              <a:defRPr sz="4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224088">
              <a:spcBef>
                <a:spcPct val="20000"/>
              </a:spcBef>
              <a:buChar char="»"/>
              <a:defRPr sz="4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2240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2240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2240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2240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zh-CN" sz="1600" dirty="0">
                <a:solidFill>
                  <a:srgbClr val="339966"/>
                </a:solidFill>
                <a:ea typeface="宋体" panose="02010600030101010101" pitchFamily="2" charset="-122"/>
              </a:rPr>
              <a:t>Fig. 4.  Title of the Figure. (16 point font)</a:t>
            </a:r>
            <a:endParaRPr lang="en-US" altLang="zh-CN" sz="1600" dirty="0">
              <a:solidFill>
                <a:srgbClr val="339966"/>
              </a:solidFill>
              <a:ea typeface="宋体" panose="02010600030101010101" pitchFamily="2" charset="-122"/>
            </a:endParaRPr>
          </a:p>
        </p:txBody>
      </p:sp>
      <p:graphicFrame>
        <p:nvGraphicFramePr>
          <p:cNvPr id="3123" name="Object 7579">
            <a:extLst>
              <a:ext uri="{FF2B5EF4-FFF2-40B4-BE49-F238E27FC236}">
                <a16:creationId xmlns:a16="http://schemas.microsoft.com/office/drawing/2014/main" id="{8F5E27C8-B84C-3BEA-77A1-359B809E0F0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16238" y="18505488"/>
          <a:ext cx="196215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4" imgW="1555750" imgH="387350" progId="Equation.3">
                  <p:embed/>
                </p:oleObj>
              </mc:Choice>
              <mc:Fallback>
                <p:oleObj name="公式" r:id="rId4" imgW="1555750" imgH="387350" progId="Equation.3">
                  <p:embed/>
                  <p:pic>
                    <p:nvPicPr>
                      <p:cNvPr id="3123" name="Object 7579">
                        <a:extLst>
                          <a:ext uri="{FF2B5EF4-FFF2-40B4-BE49-F238E27FC236}">
                            <a16:creationId xmlns:a16="http://schemas.microsoft.com/office/drawing/2014/main" id="{8F5E27C8-B84C-3BEA-77A1-359B809E0F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18505488"/>
                        <a:ext cx="1962150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24" name="Object 7581">
            <a:extLst>
              <a:ext uri="{FF2B5EF4-FFF2-40B4-BE49-F238E27FC236}">
                <a16:creationId xmlns:a16="http://schemas.microsoft.com/office/drawing/2014/main" id="{81C8F154-24B4-141E-76B1-D3B7C7B1F6D5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1698625" y="19130963"/>
          <a:ext cx="4457700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6" imgW="3702050" imgH="387350" progId="Equation.3">
                  <p:embed/>
                </p:oleObj>
              </mc:Choice>
              <mc:Fallback>
                <p:oleObj name="公式" r:id="rId6" imgW="3702050" imgH="387350" progId="Equation.3">
                  <p:embed/>
                  <p:pic>
                    <p:nvPicPr>
                      <p:cNvPr id="3124" name="Object 7581">
                        <a:extLst>
                          <a:ext uri="{FF2B5EF4-FFF2-40B4-BE49-F238E27FC236}">
                            <a16:creationId xmlns:a16="http://schemas.microsoft.com/office/drawing/2014/main" id="{81C8F154-24B4-141E-76B1-D3B7C7B1F6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8625" y="19130963"/>
                        <a:ext cx="4457700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25" name="Rectangle 7583">
            <a:extLst>
              <a:ext uri="{FF2B5EF4-FFF2-40B4-BE49-F238E27FC236}">
                <a16:creationId xmlns:a16="http://schemas.microsoft.com/office/drawing/2014/main" id="{06B2CF15-363F-7822-8CEE-0FEE48666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6338" y="18578513"/>
            <a:ext cx="287337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defTabSz="650875"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50875"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50875"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50875"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50875"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50875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50875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50875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50875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zh-CN" sz="1700">
                <a:solidFill>
                  <a:srgbClr val="339966"/>
                </a:solidFill>
                <a:ea typeface="宋体" panose="02010600030101010101" pitchFamily="2" charset="-122"/>
              </a:rPr>
              <a:t>(1)</a:t>
            </a:r>
          </a:p>
        </p:txBody>
      </p:sp>
      <p:sp>
        <p:nvSpPr>
          <p:cNvPr id="3126" name="Rectangle 7584">
            <a:extLst>
              <a:ext uri="{FF2B5EF4-FFF2-40B4-BE49-F238E27FC236}">
                <a16:creationId xmlns:a16="http://schemas.microsoft.com/office/drawing/2014/main" id="{D3348C58-279D-4483-A109-DED3689BB7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6338" y="19188113"/>
            <a:ext cx="287337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defTabSz="650875"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50875"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50875"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50875"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50875"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50875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50875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50875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50875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zh-CN" sz="1700">
                <a:solidFill>
                  <a:srgbClr val="339966"/>
                </a:solidFill>
                <a:ea typeface="宋体" panose="02010600030101010101" pitchFamily="2" charset="-122"/>
              </a:rPr>
              <a:t>(2)</a:t>
            </a:r>
          </a:p>
        </p:txBody>
      </p:sp>
      <p:pic>
        <p:nvPicPr>
          <p:cNvPr id="3127" name="图片 2">
            <a:extLst>
              <a:ext uri="{FF2B5EF4-FFF2-40B4-BE49-F238E27FC236}">
                <a16:creationId xmlns:a16="http://schemas.microsoft.com/office/drawing/2014/main" id="{E25AD7F2-0CCB-D1FA-9148-8B3DD7B62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261252" y="5915888"/>
            <a:ext cx="4320480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8" name="图片 1">
            <a:extLst>
              <a:ext uri="{FF2B5EF4-FFF2-40B4-BE49-F238E27FC236}">
                <a16:creationId xmlns:a16="http://schemas.microsoft.com/office/drawing/2014/main" id="{4B989791-2EEF-C5AC-BA6E-28D37D6013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51856" y="15985850"/>
            <a:ext cx="4721133" cy="4065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35EC81-D51B-E976-44B1-2AEA61C0E00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4628" y="24248398"/>
            <a:ext cx="2857500" cy="762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6508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6508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4373</TotalTime>
  <Words>819</Words>
  <Application>Microsoft Office PowerPoint</Application>
  <PresentationFormat>Custom</PresentationFormat>
  <Paragraphs>80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宋体</vt:lpstr>
      <vt:lpstr>Times New Roman</vt:lpstr>
      <vt:lpstr>Default Design</vt:lpstr>
      <vt:lpstr>公式</vt:lpstr>
      <vt:lpstr>The Title of the Paper in International Scientific Conference Secure Systems Design and Technology Development (30 point font, bold letters)</vt:lpstr>
    </vt:vector>
  </TitlesOfParts>
  <Company>IMMPETUS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POSTER TEMPLATE</dc:title>
  <dc:creator>ASEMD13</dc:creator>
  <cp:lastModifiedBy>Gundega Bēriņa</cp:lastModifiedBy>
  <cp:revision>223</cp:revision>
  <cp:lastPrinted>2026-06-03T06:16:12Z</cp:lastPrinted>
  <dcterms:created xsi:type="dcterms:W3CDTF">2000-03-21T10:33:07Z</dcterms:created>
  <dcterms:modified xsi:type="dcterms:W3CDTF">2026-06-03T06:53:24Z</dcterms:modified>
</cp:coreProperties>
</file>